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  <Override PartName="/ppt/notesSlides/notesSlide1.xml" ContentType="application/vnd.openxmlformats-officedocument.presentationml.notesSlide+xml"/>
  <Override PartName="/ppt/media/image3.jpeg" ContentType="image/jpeg"/>
  <Override PartName="/ppt/notesSlides/notesSlide2.xml" ContentType="application/vnd.openxmlformats-officedocument.presentationml.notesSlide+xml"/>
  <Override PartName="/ppt/media/image4.jpeg" ContentType="image/jpeg"/>
  <Override PartName="/ppt/notesSlides/notesSlide3.xml" ContentType="application/vnd.openxmlformats-officedocument.presentationml.notesSlide+xml"/>
  <Override PartName="/ppt/media/image5.jpeg" ContentType="image/jpeg"/>
  <Override PartName="/ppt/notesSlides/notesSlide4.xml" ContentType="application/vnd.openxmlformats-officedocument.presentationml.notesSlide+xml"/>
  <Override PartName="/ppt/media/image6.jpeg" ContentType="image/jpeg"/>
  <Override PartName="/ppt/media/image7.jpeg" ContentType="image/jpeg"/>
  <Override PartName="/ppt/notesSlides/notesSlide5.xml" ContentType="application/vnd.openxmlformats-officedocument.presentationml.notesSlide+xml"/>
  <Override PartName="/ppt/media/image8.jpeg" ContentType="image/jpeg"/>
  <Override PartName="/ppt/notesSlides/notesSlide6.xml" ContentType="application/vnd.openxmlformats-officedocument.presentationml.notesSlide+xml"/>
  <Override PartName="/ppt/media/image9.jpeg" ContentType="image/jpeg"/>
  <Override PartName="/ppt/notesSlides/notesSlide7.xml" ContentType="application/vnd.openxmlformats-officedocument.presentationml.notesSlide+xml"/>
  <Override PartName="/ppt/media/image10.jpeg" ContentType="image/jpeg"/>
  <Override PartName="/ppt/notesSlides/notesSlide8.xml" ContentType="application/vnd.openxmlformats-officedocument.presentationml.notesSlide+xml"/>
  <Override PartName="/ppt/media/image11.jpeg" ContentType="image/jpeg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media/image12.jpeg" ContentType="image/jpeg"/>
  <Override PartName="/ppt/media/image13.jpeg" ContentType="image/jpeg"/>
  <Override PartName="/ppt/media/image14.jpeg" ContentType="image/jpeg"/>
  <Override PartName="/ppt/media/image15.jpeg" ContentType="image/jpeg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media/image16.jpeg" ContentType="image/jpeg"/>
  <Override PartName="/ppt/media/image17.jpeg" ContentType="image/jpeg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  <p:sldId id="283" r:id="rId35"/>
  </p:sldIdLst>
  <p:sldSz cx="13004800" cy="9753600"/>
  <p:notesSz cx="6858000" cy="9144000"/>
  <p:defaultTextStyle>
    <a:lvl1pPr algn="ctr" defTabSz="584200">
      <a:defRPr sz="3600">
        <a:latin typeface="+mn-lt"/>
        <a:ea typeface="+mn-ea"/>
        <a:cs typeface="+mn-cs"/>
        <a:sym typeface="Helvetica Light"/>
      </a:defRPr>
    </a:lvl1pPr>
    <a:lvl2pPr indent="228600" algn="ctr" defTabSz="584200">
      <a:defRPr sz="3600">
        <a:latin typeface="+mn-lt"/>
        <a:ea typeface="+mn-ea"/>
        <a:cs typeface="+mn-cs"/>
        <a:sym typeface="Helvetica Light"/>
      </a:defRPr>
    </a:lvl2pPr>
    <a:lvl3pPr indent="457200" algn="ctr" defTabSz="584200">
      <a:defRPr sz="3600">
        <a:latin typeface="+mn-lt"/>
        <a:ea typeface="+mn-ea"/>
        <a:cs typeface="+mn-cs"/>
        <a:sym typeface="Helvetica Light"/>
      </a:defRPr>
    </a:lvl3pPr>
    <a:lvl4pPr indent="685800" algn="ctr" defTabSz="584200">
      <a:defRPr sz="3600">
        <a:latin typeface="+mn-lt"/>
        <a:ea typeface="+mn-ea"/>
        <a:cs typeface="+mn-cs"/>
        <a:sym typeface="Helvetica Light"/>
      </a:defRPr>
    </a:lvl4pPr>
    <a:lvl5pPr indent="914400" algn="ctr" defTabSz="584200">
      <a:defRPr sz="3600">
        <a:latin typeface="+mn-lt"/>
        <a:ea typeface="+mn-ea"/>
        <a:cs typeface="+mn-cs"/>
        <a:sym typeface="Helvetica Light"/>
      </a:defRPr>
    </a:lvl5pPr>
    <a:lvl6pPr indent="1143000" algn="ctr" defTabSz="584200">
      <a:defRPr sz="3600">
        <a:latin typeface="+mn-lt"/>
        <a:ea typeface="+mn-ea"/>
        <a:cs typeface="+mn-cs"/>
        <a:sym typeface="Helvetica Light"/>
      </a:defRPr>
    </a:lvl6pPr>
    <a:lvl7pPr indent="1371600" algn="ctr" defTabSz="584200">
      <a:defRPr sz="3600">
        <a:latin typeface="+mn-lt"/>
        <a:ea typeface="+mn-ea"/>
        <a:cs typeface="+mn-cs"/>
        <a:sym typeface="Helvetica Light"/>
      </a:defRPr>
    </a:lvl7pPr>
    <a:lvl8pPr indent="1600200" algn="ctr" defTabSz="584200">
      <a:defRPr sz="3600">
        <a:latin typeface="+mn-lt"/>
        <a:ea typeface="+mn-ea"/>
        <a:cs typeface="+mn-cs"/>
        <a:sym typeface="Helvetica Light"/>
      </a:defRPr>
    </a:lvl8pPr>
    <a:lvl9pPr indent="1828800" algn="ctr" defTabSz="584200">
      <a:defRPr sz="3600">
        <a:latin typeface="+mn-lt"/>
        <a:ea typeface="+mn-ea"/>
        <a:cs typeface="+mn-cs"/>
        <a:sym typeface="Helvetica Light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98CCE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365C0"/>
          </a:solidFill>
        </a:fill>
      </a:tcStyle>
    </a:firstRow>
  </a:tblStyle>
  <a:tblStyle styleId="{C7B018BB-80A7-4F77-B60F-C8B233D01FF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5AC831"/>
          </a:solidFill>
        </a:fill>
      </a:tcStyle>
    </a:firstCol>
    <a:lastRow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00882B"/>
          </a:solidFill>
        </a:fill>
      </a:tcStyle>
    </a:firstRow>
  </a:tblStyle>
  <a:tblStyle styleId="{EEE7283C-3CF3-47DC-8721-378D4A62B228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E6E3D7"/>
          </a:solidFill>
        </a:fill>
      </a:tcStyle>
    </a:wholeTbl>
    <a:band2H>
      <a:tcTxStyle b="def" i="def"/>
      <a:tcStyle>
        <a:tcBdr/>
        <a:fill>
          <a:solidFill>
            <a:srgbClr val="C3C2C2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09C99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97764E"/>
          </a:solidFill>
        </a:fill>
      </a:tcStyle>
    </a:firstRow>
  </a:tblStyle>
  <a:tblStyle styleId="{CF821DB8-F4EB-4A41-A1BA-3FCAFE7338EE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CE5E6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000000"/>
              </a:solidFill>
              <a:prstDash val="solid"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prstDash val="solid"/>
              <a:miter lim="400000"/>
            </a:ln>
          </a:insideH>
          <a:insideV>
            <a:ln w="12700" cap="flat">
              <a:solidFill>
                <a:srgbClr val="000000"/>
              </a:solidFill>
              <a:prstDash val="solid"/>
              <a:miter lim="400000"/>
            </a:ln>
          </a:insideV>
        </a:tcBdr>
        <a:fill>
          <a:solidFill>
            <a:srgbClr val="5E7790"/>
          </a:solidFill>
        </a:fill>
      </a:tcStyle>
    </a:firstRow>
  </a:tblStyle>
  <a:tblStyle styleId="{33BA23B1-9221-436E-865A-0063620EA4FD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D0D1D2"/>
          </a:solidFill>
        </a:fill>
      </a:tcStyle>
    </a:wholeTbl>
    <a:band2H>
      <a:tcTxStyle b="def" i="def"/>
      <a:tcStyle>
        <a:tcBdr/>
        <a:fill>
          <a:solidFill>
            <a:srgbClr val="DEDEDF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761"/>
          </a:solidFill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909398"/>
          </a:solidFill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67C85"/>
          </a:solidFill>
        </a:fill>
      </a:tcStyle>
    </a:firstRow>
  </a:tblStyle>
  <a:tblStyle styleId="{2708684C-4D16-4618-839F-0558EEFCDFE6}" styleName="">
    <a:tblBg/>
    <a:wholeTbl>
      <a:tcTxStyle b="off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"/>
          <a:ea typeface="Helvetica"/>
          <a:cs typeface="Helvetica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Relationship Id="rId35" Type="http://schemas.openxmlformats.org/officeDocument/2006/relationships/slide" Target="slides/slide28.xml"/></Relationships>

</file>

<file path=ppt/media/image1.jpeg>
</file>

<file path=ppt/media/image1.png>
</file>

<file path=ppt/media/image10.jpeg>
</file>

<file path=ppt/media/image10.png>
</file>

<file path=ppt/media/image11.jpeg>
</file>

<file path=ppt/media/image11.png>
</file>

<file path=ppt/media/image12.jpeg>
</file>

<file path=ppt/media/image12.png>
</file>

<file path=ppt/media/image13.jpeg>
</file>

<file path=ppt/media/image13.png>
</file>

<file path=ppt/media/image14.jpeg>
</file>

<file path=ppt/media/image14.png>
</file>

<file path=ppt/media/image15.jpeg>
</file>

<file path=ppt/media/image15.png>
</file>

<file path=ppt/media/image16.jpeg>
</file>

<file path=ppt/media/image16.png>
</file>

<file path=ppt/media/image17.jpeg>
</file>

<file path=ppt/media/image17.png>
</file>

<file path=ppt/media/image2.jpeg>
</file>

<file path=ppt/media/image2.png>
</file>

<file path=ppt/media/image3.jpeg>
</file>

<file path=ppt/media/image3.png>
</file>

<file path=ppt/media/image4.jpeg>
</file>

<file path=ppt/media/image4.png>
</file>

<file path=ppt/media/image5.jpeg>
</file>

<file path=ppt/media/image5.png>
</file>

<file path=ppt/media/image6.jpeg>
</file>

<file path=ppt/media/image6.png>
</file>

<file path=ppt/media/image7.jpeg>
</file>

<file path=ppt/media/image7.png>
</file>

<file path=ppt/media/image8.jpeg>
</file>

<file path=ppt/media/image8.png>
</file>

<file path=ppt/media/image9.jpeg>
</file>

<file path=ppt/media/image9.png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Shape 49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50" name="Shape 50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1pPr>
    <a:lvl2pPr indent="228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2pPr>
    <a:lvl3pPr indent="457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3pPr>
    <a:lvl4pPr indent="685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4pPr>
    <a:lvl5pPr indent="9144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5pPr>
    <a:lvl6pPr indent="11430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6pPr>
    <a:lvl7pPr indent="13716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7pPr>
    <a:lvl8pPr indent="16002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8pPr>
    <a:lvl9pPr indent="1828800" defTabSz="457200">
      <a:lnSpc>
        <a:spcPct val="125000"/>
      </a:lnSpc>
      <a:defRPr sz="2400">
        <a:latin typeface="Avenir Book"/>
        <a:ea typeface="Avenir Book"/>
        <a:cs typeface="Avenir Book"/>
        <a:sym typeface="Avenir Book"/>
      </a:defRPr>
    </a:lvl9pPr>
  </p:notesStyle>
</p:notesMaster>
</file>

<file path=ppt/notesSlides/_rels/notesSlide1.xml.rels><?xml version="1.0" encoding="UTF-8" standalone="yes"?><Relationships xmlns="http://schemas.openxmlformats.org/package/2006/relationships"><Relationship Id="rId1" Type="http://schemas.openxmlformats.org/officeDocument/2006/relationships/slide" Target="../slides/slide6.xml"/><Relationship Id="rId2" Type="http://schemas.openxmlformats.org/officeDocument/2006/relationships/notesMaster" Target="../notesMasters/notesMaster1.xml"/></Relationships>

</file>

<file path=ppt/notesSlides/_rels/notesSlide10.xml.rels><?xml version="1.0" encoding="UTF-8" standalone="yes"?><Relationships xmlns="http://schemas.openxmlformats.org/package/2006/relationships"><Relationship Id="rId1" Type="http://schemas.openxmlformats.org/officeDocument/2006/relationships/slide" Target="../slides/slide17.xml"/><Relationship Id="rId2" Type="http://schemas.openxmlformats.org/officeDocument/2006/relationships/notesMaster" Target="../notesMasters/notesMaster1.xml"/></Relationships>

</file>

<file path=ppt/notesSlides/_rels/notesSlide11.xml.rels><?xml version="1.0" encoding="UTF-8" standalone="yes"?><Relationships xmlns="http://schemas.openxmlformats.org/package/2006/relationships"><Relationship Id="rId1" Type="http://schemas.openxmlformats.org/officeDocument/2006/relationships/slide" Target="../slides/slide25.xml"/><Relationship Id="rId2" Type="http://schemas.openxmlformats.org/officeDocument/2006/relationships/notesMaster" Target="../notesMasters/notesMaster1.xml"/></Relationships>

</file>

<file path=ppt/notesSlides/_rels/notesSlide12.xml.rels><?xml version="1.0" encoding="UTF-8" standalone="yes"?><Relationships xmlns="http://schemas.openxmlformats.org/package/2006/relationships"><Relationship Id="rId1" Type="http://schemas.openxmlformats.org/officeDocument/2006/relationships/slide" Target="../slides/slide26.xml"/><Relationship Id="rId2" Type="http://schemas.openxmlformats.org/officeDocument/2006/relationships/notesMaster" Target="../notesMasters/notesMaster1.xml"/></Relationships>

</file>

<file path=ppt/notesSlides/_rels/notesSlide2.xml.rels><?xml version="1.0" encoding="UTF-8" standalone="yes"?><Relationships xmlns="http://schemas.openxmlformats.org/package/2006/relationships"><Relationship Id="rId1" Type="http://schemas.openxmlformats.org/officeDocument/2006/relationships/slide" Target="../slides/slide8.xml"/><Relationship Id="rId2" Type="http://schemas.openxmlformats.org/officeDocument/2006/relationships/notesMaster" Target="../notesMasters/notesMaster1.xml"/></Relationships>

</file>

<file path=ppt/notesSlides/_rels/notesSlide3.xml.rels><?xml version="1.0" encoding="UTF-8" standalone="yes"?><Relationships xmlns="http://schemas.openxmlformats.org/package/2006/relationships"><Relationship Id="rId1" Type="http://schemas.openxmlformats.org/officeDocument/2006/relationships/slide" Target="../slides/slide9.xml"/><Relationship Id="rId2" Type="http://schemas.openxmlformats.org/officeDocument/2006/relationships/notesMaster" Target="../notesMasters/notesMaster1.xml"/></Relationships>

</file>

<file path=ppt/notesSlides/_rels/notesSlide4.xml.rels><?xml version="1.0" encoding="UTF-8" standalone="yes"?><Relationships xmlns="http://schemas.openxmlformats.org/package/2006/relationships"><Relationship Id="rId1" Type="http://schemas.openxmlformats.org/officeDocument/2006/relationships/slide" Target="../slides/slide10.xml"/><Relationship Id="rId2" Type="http://schemas.openxmlformats.org/officeDocument/2006/relationships/notesMaster" Target="../notesMasters/notesMaster1.xml"/></Relationships>

</file>

<file path=ppt/notesSlides/_rels/notesSlide5.xml.rels><?xml version="1.0" encoding="UTF-8" standalone="yes"?><Relationships xmlns="http://schemas.openxmlformats.org/package/2006/relationships"><Relationship Id="rId1" Type="http://schemas.openxmlformats.org/officeDocument/2006/relationships/slide" Target="../slides/slide12.xml"/><Relationship Id="rId2" Type="http://schemas.openxmlformats.org/officeDocument/2006/relationships/notesMaster" Target="../notesMasters/notesMaster1.xml"/></Relationships>

</file>

<file path=ppt/notesSlides/_rels/notesSlide6.xml.rels><?xml version="1.0" encoding="UTF-8" standalone="yes"?><Relationships xmlns="http://schemas.openxmlformats.org/package/2006/relationships"><Relationship Id="rId1" Type="http://schemas.openxmlformats.org/officeDocument/2006/relationships/slide" Target="../slides/slide13.xml"/><Relationship Id="rId2" Type="http://schemas.openxmlformats.org/officeDocument/2006/relationships/notesMaster" Target="../notesMasters/notesMaster1.xml"/></Relationships>

</file>

<file path=ppt/notesSlides/_rels/notesSlide7.xml.rels><?xml version="1.0" encoding="UTF-8" standalone="yes"?><Relationships xmlns="http://schemas.openxmlformats.org/package/2006/relationships"><Relationship Id="rId1" Type="http://schemas.openxmlformats.org/officeDocument/2006/relationships/slide" Target="../slides/slide14.xml"/><Relationship Id="rId2" Type="http://schemas.openxmlformats.org/officeDocument/2006/relationships/notesMaster" Target="../notesMasters/notesMaster1.xml"/></Relationships>

</file>

<file path=ppt/notesSlides/_rels/notesSlide8.xml.rels><?xml version="1.0" encoding="UTF-8" standalone="yes"?><Relationships xmlns="http://schemas.openxmlformats.org/package/2006/relationships"><Relationship Id="rId1" Type="http://schemas.openxmlformats.org/officeDocument/2006/relationships/slide" Target="../slides/slide15.xml"/><Relationship Id="rId2" Type="http://schemas.openxmlformats.org/officeDocument/2006/relationships/notesMaster" Target="../notesMasters/notesMaster1.xml"/></Relationships>

</file>

<file path=ppt/notesSlides/_rels/notesSlide9.xml.rels><?xml version="1.0" encoding="UTF-8" standalone="yes"?><Relationships xmlns="http://schemas.openxmlformats.org/package/2006/relationships"><Relationship Id="rId1" Type="http://schemas.openxmlformats.org/officeDocument/2006/relationships/slide" Target="../slides/slide16.xml"/><Relationship Id="rId2" Type="http://schemas.openxmlformats.org/officeDocument/2006/relationships/notesMaster" Target="../notesMasters/notesMaster1.xml"/></Relationships>
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Shape 7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78" name="Shape 7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One of the authors of the HTTP Spec</a:t>
            </a:r>
            <a:endParaRPr sz="2400"/>
          </a:p>
          <a:p>
            <a:pPr lvl="0">
              <a:defRPr sz="1800"/>
            </a:pPr>
            <a:r>
              <a:rPr sz="2400"/>
              <a:t>Co-Founder of Apache HTTP Server project</a:t>
            </a:r>
            <a:endParaRPr sz="2400"/>
          </a:p>
          <a:p>
            <a:pPr lvl="0">
              <a:defRPr sz="1800"/>
            </a:pPr>
            <a:r>
              <a:rPr sz="2400"/>
              <a:t>Doctoral Dissertation from 2000</a:t>
            </a:r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Shape 13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8" name="Shape 13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The real “Secret Sauce” to a great ReSTful platform IMHO</a:t>
            </a:r>
            <a:endParaRPr sz="2400"/>
          </a:p>
          <a:p>
            <a:pPr lvl="0">
              <a:defRPr sz="1800"/>
            </a:pPr>
            <a:r>
              <a:rPr sz="2400"/>
              <a:t>Hypermedia As The Engine Of Application State</a:t>
            </a:r>
            <a:endParaRPr sz="2400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Shape 16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2" name="Shape 16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HAL - http://stateless.co/hal_specification.html</a:t>
            </a:r>
            <a:endParaRPr sz="2400"/>
          </a:p>
          <a:p>
            <a:pPr lvl="0">
              <a:defRPr sz="1800"/>
            </a:pPr>
            <a:r>
              <a:rPr sz="2400"/>
              <a:t>JSON API - http://jsonapi.org/</a:t>
            </a:r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7" name="Shape 167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68" name="Shape 168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Pros:</a:t>
            </a:r>
            <a:endParaRPr sz="2400"/>
          </a:p>
          <a:p>
            <a:pPr lvl="0">
              <a:defRPr sz="1800"/>
            </a:pPr>
            <a:r>
              <a:rPr sz="2400"/>
              <a:t>     Minimizes chattiness</a:t>
            </a:r>
            <a:endParaRPr sz="2400"/>
          </a:p>
          <a:p>
            <a:pPr lvl="0">
              <a:defRPr sz="1800"/>
            </a:pPr>
            <a:r>
              <a:rPr sz="2400"/>
              <a:t>     More efficient</a:t>
            </a:r>
            <a:endParaRPr sz="2400"/>
          </a:p>
          <a:p>
            <a:pPr lvl="0">
              <a:defRPr sz="1800"/>
            </a:pPr>
            <a:r>
              <a:rPr sz="2400"/>
              <a:t>     Improves perceived performance</a:t>
            </a:r>
            <a:endParaRPr sz="2400"/>
          </a:p>
          <a:p>
            <a:pPr lvl="0">
              <a:defRPr sz="1800"/>
            </a:pPr>
            <a:r>
              <a:rPr sz="2400"/>
              <a:t>Cons:</a:t>
            </a:r>
            <a:endParaRPr sz="2400"/>
          </a:p>
          <a:p>
            <a:pPr lvl="0">
              <a:defRPr sz="1800"/>
            </a:pPr>
            <a:r>
              <a:rPr sz="2400"/>
              <a:t>     More maintenance</a:t>
            </a:r>
            <a:endParaRPr sz="2400"/>
          </a:p>
          <a:p>
            <a:pPr lvl="0">
              <a:defRPr sz="1800"/>
            </a:pPr>
            <a:r>
              <a:rPr sz="2400"/>
              <a:t>     Possibly stale data</a:t>
            </a: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87" name="Shape 8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All info about a request is contained in the request</a:t>
            </a:r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2" name="Shape 92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Makes it easier to recover from partial failures</a:t>
            </a: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Shape 96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97" name="Shape 97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Allows server to process the request then move on</a:t>
            </a:r>
            <a:endParaRPr sz="2400"/>
          </a:p>
          <a:p>
            <a:pPr lvl="0">
              <a:defRPr sz="1800"/>
            </a:pPr>
            <a:r>
              <a:rPr sz="2400"/>
              <a:t>No need to worry about storing application state</a:t>
            </a:r>
            <a:endParaRPr sz="2400"/>
          </a:p>
          <a:p>
            <a:pPr lvl="0">
              <a:defRPr sz="1800"/>
            </a:pPr>
            <a:r>
              <a:rPr sz="2400"/>
              <a:t>1 to 4 bajillion clients</a:t>
            </a:r>
            <a:endParaRPr sz="240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Shape 109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0" name="Shape 11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people don’t interact that way</a:t>
            </a:r>
            <a:endParaRPr sz="2400"/>
          </a:p>
          <a:p>
            <a:pPr lvl="0">
              <a:defRPr sz="1800"/>
            </a:pPr>
            <a:r>
              <a:rPr sz="2400"/>
              <a:t>“Remember me?” “No.”</a:t>
            </a:r>
            <a:endParaRPr sz="2400"/>
          </a:p>
          <a:p>
            <a:pPr lvl="0">
              <a:defRPr sz="1800"/>
            </a:pPr>
            <a:r>
              <a:rPr sz="2400"/>
              <a:t>Imagine if you had to reintroduce yourself to your family or friends every time you saw them…</a:t>
            </a:r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Shape 11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16" name="Shape 11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Leonard Richardson (I read it through Martin Fowler)</a:t>
            </a:r>
            <a:endParaRPr sz="2400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1" name="Shape 12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RPC</a:t>
            </a:r>
            <a:endParaRPr sz="2400"/>
          </a:p>
          <a:p>
            <a:pPr lvl="0">
              <a:defRPr sz="1800"/>
            </a:pPr>
            <a:r>
              <a:rPr sz="2400"/>
              <a:t>Plain Old XML</a:t>
            </a:r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Shape 125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26" name="Shape 126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Resource</a:t>
            </a:r>
            <a:endParaRPr sz="2400"/>
          </a:p>
          <a:p>
            <a:pPr lvl="0">
              <a:defRPr sz="1800"/>
            </a:pPr>
            <a:r>
              <a:rPr sz="2400"/>
              <a:t>	Conceptual target</a:t>
            </a:r>
            <a:endParaRPr sz="2400"/>
          </a:p>
          <a:p>
            <a:pPr lvl="0">
              <a:defRPr sz="1800"/>
            </a:pPr>
            <a:r>
              <a:rPr sz="2400"/>
              <a:t>Resource Identifier</a:t>
            </a:r>
            <a:endParaRPr sz="2400"/>
          </a:p>
          <a:p>
            <a:pPr lvl="0">
              <a:defRPr sz="1800"/>
            </a:pPr>
            <a:r>
              <a:rPr sz="2400"/>
              <a:t>	URL/URI/URN for resource</a:t>
            </a:r>
            <a:endParaRPr sz="2400"/>
          </a:p>
          <a:p>
            <a:pPr lvl="0">
              <a:defRPr sz="1800"/>
            </a:pPr>
            <a:r>
              <a:rPr sz="2400"/>
              <a:t>Representation - HTML, JSON, XML, JPEG</a:t>
            </a:r>
            <a:endParaRPr sz="2400"/>
          </a:p>
          <a:p>
            <a:pPr lvl="0">
              <a:defRPr sz="1800"/>
            </a:pPr>
            <a:r>
              <a:rPr sz="2400"/>
              <a:t>Representation Metadata - Last Modified, etc…</a:t>
            </a:r>
            <a:endParaRPr sz="2400"/>
          </a:p>
          <a:p>
            <a:pPr lvl="0">
              <a:defRPr sz="1800"/>
            </a:pPr>
            <a:r>
              <a:rPr sz="2400"/>
              <a:t>Resource Metadata - Source links, etc.</a:t>
            </a:r>
            <a:endParaRPr sz="2400"/>
          </a:p>
          <a:p>
            <a:pPr lvl="0">
              <a:defRPr sz="1800"/>
            </a:pPr>
            <a:r>
              <a:rPr sz="2400"/>
              <a:t>Control Data - Is Cacheable</a:t>
            </a:r>
            <a:endParaRPr sz="2400"/>
          </a:p>
          <a:p>
            <a:pPr lvl="0">
              <a:defRPr sz="1800"/>
            </a:pPr>
            <a:endParaRPr sz="2400"/>
          </a:p>
          <a:p>
            <a:pPr lvl="0">
              <a:defRPr sz="1800"/>
            </a:pPr>
            <a:r>
              <a:rPr sz="2400"/>
              <a:t>The Nouns</a:t>
            </a:r>
            <a:endParaRPr sz="2400"/>
          </a:p>
          <a:p>
            <a:pPr lvl="0">
              <a:defRPr sz="1800"/>
            </a:pPr>
            <a:r>
              <a:rPr sz="2400"/>
              <a:t>The stuff people are gonna mess with</a:t>
            </a:r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Shape 130"/>
          <p:cNvSpPr/>
          <p:nvPr>
            <p:ph type="sldImg"/>
          </p:nvPr>
        </p:nvSpPr>
        <p:spPr>
          <a:prstGeom prst="rect">
            <a:avLst/>
          </a:prstGeom>
        </p:spPr>
        <p:txBody>
          <a:bodyPr/>
          <a:lstStyle/>
          <a:p>
            <a:pPr lvl="0"/>
          </a:p>
        </p:txBody>
      </p:sp>
      <p:sp>
        <p:nvSpPr>
          <p:cNvPr id="131" name="Shape 131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2400"/>
              <a:t>Manipulation of resources through their representations</a:t>
            </a:r>
            <a:endParaRPr sz="2400"/>
          </a:p>
          <a:p>
            <a:pPr lvl="0">
              <a:defRPr sz="1800"/>
            </a:pPr>
            <a:r>
              <a:rPr sz="2400"/>
              <a:t>Using HTTP Verbs</a:t>
            </a:r>
            <a:endParaRPr sz="2400"/>
          </a:p>
          <a:p>
            <a:pPr lvl="0">
              <a:defRPr sz="1800"/>
            </a:pPr>
            <a:r>
              <a:rPr sz="2400"/>
              <a:t>they’re already there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1.png"/><Relationship Id="rId4" Type="http://schemas.openxmlformats.org/officeDocument/2006/relationships/image" Target="../media/image7.png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png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.png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" name="Group 8"/>
          <p:cNvGrpSpPr/>
          <p:nvPr/>
        </p:nvGrpSpPr>
        <p:grpSpPr>
          <a:xfrm>
            <a:off x="3721100" y="3282950"/>
            <a:ext cx="5562600" cy="1193800"/>
            <a:chOff x="-127000" y="-88900"/>
            <a:chExt cx="5562600" cy="1193800"/>
          </a:xfrm>
        </p:grpSpPr>
        <p:pic>
          <p:nvPicPr>
            <p:cNvPr id="7" name="PaigeLabsLogo 2.png"/>
            <p:cNvPicPr/>
            <p:nvPr/>
          </p:nvPicPr>
          <p:blipFill>
            <a:blip r:embed="rId2">
              <a:extLst/>
            </a:blip>
            <a:stretch>
              <a:fillRect/>
            </a:stretch>
          </p:blipFill>
          <p:spPr>
            <a:xfrm>
              <a:off x="0" y="0"/>
              <a:ext cx="5308600" cy="863600"/>
            </a:xfrm>
            <a:prstGeom prst="rect">
              <a:avLst/>
            </a:prstGeom>
            <a:ln>
              <a:noFill/>
            </a:ln>
            <a:effectLst/>
          </p:spPr>
        </p:pic>
        <p:pic>
          <p:nvPicPr>
            <p:cNvPr id="6" name=""/>
            <p:cNvPicPr/>
            <p:nvPr/>
          </p:nvPicPr>
          <p:blipFill>
            <a:blip r:embed="rId3">
              <a:extLst/>
            </a:blip>
            <a:stretch>
              <a:fillRect/>
            </a:stretch>
          </p:blipFill>
          <p:spPr>
            <a:xfrm>
              <a:off x="-127000" y="-88900"/>
              <a:ext cx="5562600" cy="1193800"/>
            </a:xfrm>
            <a:prstGeom prst="rect">
              <a:avLst/>
            </a:prstGeom>
            <a:effectLst/>
          </p:spPr>
        </p:pic>
      </p:grpSp>
      <p:sp>
        <p:nvSpPr>
          <p:cNvPr id="9" name="Shape 9"/>
          <p:cNvSpPr/>
          <p:nvPr/>
        </p:nvSpPr>
        <p:spPr>
          <a:xfrm>
            <a:off x="5095173" y="5302250"/>
            <a:ext cx="2814454" cy="0"/>
          </a:xfrm>
          <a:prstGeom prst="line">
            <a:avLst/>
          </a:prstGeom>
          <a:ln w="50800">
            <a:solidFill>
              <a:srgbClr val="9BCA5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0" name="Shape 10"/>
          <p:cNvSpPr/>
          <p:nvPr>
            <p:ph type="title"/>
          </p:nvPr>
        </p:nvSpPr>
        <p:spPr>
          <a:xfrm>
            <a:off x="1270000" y="4457700"/>
            <a:ext cx="10464800" cy="838200"/>
          </a:xfrm>
          <a:prstGeom prst="rect">
            <a:avLst/>
          </a:prstGeom>
        </p:spPr>
        <p:txBody>
          <a:bodyPr anchor="b"/>
          <a:lstStyle>
            <a:lvl1pPr>
              <a:defRPr>
                <a:solidFill>
                  <a:srgbClr val="000000"/>
                </a:solidFill>
              </a:defRPr>
            </a:lvl1pPr>
          </a:lstStyle>
          <a:p>
            <a:pPr lvl="0">
              <a:defRPr sz="1800"/>
            </a:pPr>
            <a:r>
              <a:rPr sz="8000"/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9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53120" y="9065551"/>
            <a:ext cx="594530" cy="6563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Shape 44"/>
          <p:cNvSpPr/>
          <p:nvPr>
            <p:ph type="title"/>
          </p:nvPr>
        </p:nvSpPr>
        <p:spPr>
          <a:xfrm>
            <a:off x="1308397" y="883146"/>
            <a:ext cx="11675568" cy="1281709"/>
          </a:xfrm>
          <a:prstGeom prst="rect">
            <a:avLst/>
          </a:prstGeom>
        </p:spPr>
        <p:txBody>
          <a:bodyPr/>
          <a:lstStyle>
            <a:lvl1pPr algn="l"/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45" name="Shape 45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5722" indent="-345722">
              <a:spcBef>
                <a:spcPts val="3200"/>
              </a:spcBef>
              <a:buSzPct val="45000"/>
              <a:buBlip>
                <a:blip r:embed="rId2"/>
              </a:buBlip>
              <a:defRPr sz="2800"/>
            </a:lvl1pPr>
            <a:lvl2pPr marL="790222" indent="-345722">
              <a:spcBef>
                <a:spcPts val="3200"/>
              </a:spcBef>
              <a:buSzPct val="45000"/>
              <a:buBlip>
                <a:blip r:embed="rId2"/>
              </a:buBlip>
              <a:defRPr sz="2800"/>
            </a:lvl2pPr>
            <a:lvl3pPr marL="1234722" indent="-345722">
              <a:spcBef>
                <a:spcPts val="3200"/>
              </a:spcBef>
              <a:buSzPct val="45000"/>
              <a:buBlip>
                <a:blip r:embed="rId2"/>
              </a:buBlip>
              <a:defRPr sz="2800"/>
            </a:lvl3pPr>
            <a:lvl4pPr marL="1679222" indent="-345722">
              <a:spcBef>
                <a:spcPts val="3200"/>
              </a:spcBef>
              <a:buSzPct val="45000"/>
              <a:buBlip>
                <a:blip r:embed="rId2"/>
              </a:buBlip>
              <a:defRPr sz="2800"/>
            </a:lvl4pPr>
            <a:lvl5pPr marL="2123722" indent="-345722">
              <a:spcBef>
                <a:spcPts val="3200"/>
              </a:spcBef>
              <a:buSzPct val="45000"/>
              <a:buBlip>
                <a:blip r:embed="rId2"/>
              </a:buBlip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pic>
        <p:nvPicPr>
          <p:cNvPr id="46" name="PaigeLabsLogoSm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  <p:sp>
        <p:nvSpPr>
          <p:cNvPr id="47" name="Shape 47"/>
          <p:cNvSpPr/>
          <p:nvPr/>
        </p:nvSpPr>
        <p:spPr>
          <a:xfrm>
            <a:off x="-12700" y="889000"/>
            <a:ext cx="1270000" cy="1270000"/>
          </a:xfrm>
          <a:prstGeom prst="rect">
            <a:avLst/>
          </a:prstGeom>
          <a:blipFill>
            <a:blip r:embed="rId4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9BCA55"/>
                </a:solidFill>
              </a:defRPr>
            </a:pPr>
          </a:p>
        </p:txBody>
      </p:sp>
      <p:sp>
        <p:nvSpPr>
          <p:cNvPr id="48" name="Shape 48"/>
          <p:cNvSpPr/>
          <p:nvPr/>
        </p:nvSpPr>
        <p:spPr>
          <a:xfrm>
            <a:off x="4800810" y="9474200"/>
            <a:ext cx="3403180" cy="279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1200">
                <a:solidFill>
                  <a:srgbClr val="A6AAA9"/>
                </a:solidFill>
                <a:latin typeface="Helvetica"/>
                <a:ea typeface="Helvetica"/>
                <a:cs typeface="Helvetica"/>
                <a:sym typeface="Helvetica"/>
              </a:rPr>
              <a:t>©Copyright 2014,</a:t>
            </a:r>
            <a:r>
              <a:rPr sz="12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b="1" sz="1200">
                <a:solidFill>
                  <a:srgbClr val="9BCA55"/>
                </a:solidFill>
                <a:latin typeface="Helvetica"/>
                <a:ea typeface="Helvetica"/>
                <a:cs typeface="Helvetica"/>
                <a:sym typeface="Helvetica"/>
              </a:rPr>
              <a:t>PaigeLabs</a:t>
            </a:r>
            <a:r>
              <a:rPr sz="1200">
                <a:latin typeface="Helvetica"/>
                <a:ea typeface="Helvetica"/>
                <a:cs typeface="Helvetica"/>
                <a:sym typeface="Helvetica"/>
              </a:rPr>
              <a:t> </a:t>
            </a:r>
            <a:r>
              <a:rPr sz="1200">
                <a:solidFill>
                  <a:srgbClr val="A6AAA9"/>
                </a:solidFill>
                <a:latin typeface="Helvetica"/>
                <a:ea typeface="Helvetica"/>
                <a:cs typeface="Helvetica"/>
                <a:sym typeface="Helvetica"/>
              </a:rPr>
              <a:t>All rights reserved.</a:t>
            </a:r>
          </a:p>
        </p:txBody>
      </p:sp>
    </p:spTree>
  </p:cSld>
  <p:clrMapOvr>
    <a:masterClrMapping/>
  </p:clrMapOvr>
  <p:transition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>
            <p:ph type="title"/>
          </p:nvPr>
        </p:nvSpPr>
        <p:spPr>
          <a:xfrm>
            <a:off x="1270000" y="6718300"/>
            <a:ext cx="10464800" cy="1422400"/>
          </a:xfrm>
          <a:prstGeom prst="rect">
            <a:avLst/>
          </a:prstGeom>
        </p:spPr>
        <p:txBody>
          <a:bodyPr anchor="b"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pic>
        <p:nvPicPr>
          <p:cNvPr id="13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Cen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Shape 15"/>
          <p:cNvSpPr/>
          <p:nvPr>
            <p:ph type="title"/>
          </p:nvPr>
        </p:nvSpPr>
        <p:spPr>
          <a:xfrm>
            <a:off x="1270000" y="3225800"/>
            <a:ext cx="10464800" cy="3302000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</p:spTree>
  </p:cSld>
  <p:clrMapOvr>
    <a:masterClrMapping/>
  </p:clrMapOvr>
  <p:transition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Photo -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/>
          <p:nvPr>
            <p:ph type="title"/>
          </p:nvPr>
        </p:nvSpPr>
        <p:spPr>
          <a:xfrm>
            <a:off x="1054100" y="1143595"/>
            <a:ext cx="5334000" cy="1078905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18" name="Shape 18"/>
          <p:cNvSpPr/>
          <p:nvPr>
            <p:ph type="body" idx="1"/>
          </p:nvPr>
        </p:nvSpPr>
        <p:spPr>
          <a:xfrm>
            <a:off x="952500" y="2529830"/>
            <a:ext cx="5334000" cy="6334770"/>
          </a:xfrm>
          <a:prstGeom prst="rect">
            <a:avLst/>
          </a:prstGeom>
        </p:spPr>
        <p:txBody>
          <a:bodyPr anchor="t"/>
          <a:lstStyle>
            <a:lvl1pPr marL="395111" indent="-395111" algn="ctr">
              <a:spcBef>
                <a:spcPts val="0"/>
              </a:spcBef>
              <a:buSzPct val="45000"/>
              <a:buBlip>
                <a:blip r:embed="rId2"/>
              </a:buBlip>
              <a:defRPr sz="3200"/>
            </a:lvl1pPr>
            <a:lvl2pPr marL="839611" indent="-395111" algn="ctr">
              <a:spcBef>
                <a:spcPts val="0"/>
              </a:spcBef>
              <a:buSzPct val="45000"/>
              <a:buBlip>
                <a:blip r:embed="rId2"/>
              </a:buBlip>
              <a:defRPr sz="3200"/>
            </a:lvl2pPr>
            <a:lvl3pPr marL="1284111" indent="-395111" algn="ctr">
              <a:spcBef>
                <a:spcPts val="0"/>
              </a:spcBef>
              <a:buSzPct val="45000"/>
              <a:buBlip>
                <a:blip r:embed="rId2"/>
              </a:buBlip>
              <a:defRPr sz="3200"/>
            </a:lvl3pPr>
            <a:lvl4pPr marL="1728611" indent="-395111" algn="ctr">
              <a:spcBef>
                <a:spcPts val="0"/>
              </a:spcBef>
              <a:buSzPct val="45000"/>
              <a:buBlip>
                <a:blip r:embed="rId2"/>
              </a:buBlip>
              <a:defRPr sz="3200"/>
            </a:lvl4pPr>
            <a:lvl5pPr marL="2173111" indent="-395111" algn="ctr">
              <a:spcBef>
                <a:spcPts val="0"/>
              </a:spcBef>
              <a:buSzPct val="45000"/>
              <a:buBlip>
                <a:blip r:embed="rId2"/>
              </a:buBlip>
              <a:defRPr sz="3200"/>
            </a:lvl5pPr>
          </a:lstStyle>
          <a:p>
            <a:pPr lvl="0">
              <a:defRPr sz="1800"/>
            </a:pPr>
            <a:r>
              <a:rPr sz="3200"/>
              <a:t>Body Level One</a:t>
            </a:r>
            <a:endParaRPr sz="3200"/>
          </a:p>
          <a:p>
            <a:pPr lvl="1">
              <a:defRPr sz="1800"/>
            </a:pPr>
            <a:r>
              <a:rPr sz="3200"/>
              <a:t>Body Level Two</a:t>
            </a:r>
            <a:endParaRPr sz="3200"/>
          </a:p>
          <a:p>
            <a:pPr lvl="2">
              <a:defRPr sz="1800"/>
            </a:pPr>
            <a:r>
              <a:rPr sz="3200"/>
              <a:t>Body Level Three</a:t>
            </a:r>
            <a:endParaRPr sz="3200"/>
          </a:p>
          <a:p>
            <a:pPr lvl="3">
              <a:defRPr sz="1800"/>
            </a:pPr>
            <a:r>
              <a:rPr sz="3200"/>
              <a:t>Body Level Four</a:t>
            </a:r>
            <a:endParaRPr sz="3200"/>
          </a:p>
          <a:p>
            <a:pPr lvl="4">
              <a:defRPr sz="1800"/>
            </a:pPr>
            <a:r>
              <a:rPr sz="3200"/>
              <a:t>Body Level Five</a:t>
            </a:r>
          </a:p>
        </p:txBody>
      </p:sp>
      <p:sp>
        <p:nvSpPr>
          <p:cNvPr id="19" name="Shape 19"/>
          <p:cNvSpPr/>
          <p:nvPr/>
        </p:nvSpPr>
        <p:spPr>
          <a:xfrm>
            <a:off x="7641466" y="2924706"/>
            <a:ext cx="895828" cy="36164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44" h="21347" fill="norm" stroke="1" extrusionOk="0">
                <a:moveTo>
                  <a:pt x="19215" y="6579"/>
                </a:moveTo>
                <a:cubicBezTo>
                  <a:pt x="19290" y="6337"/>
                  <a:pt x="20871" y="5071"/>
                  <a:pt x="20946" y="4810"/>
                </a:cubicBezTo>
                <a:cubicBezTo>
                  <a:pt x="21021" y="4550"/>
                  <a:pt x="21473" y="3749"/>
                  <a:pt x="21097" y="3470"/>
                </a:cubicBezTo>
                <a:cubicBezTo>
                  <a:pt x="20720" y="3172"/>
                  <a:pt x="18463" y="3265"/>
                  <a:pt x="18463" y="3265"/>
                </a:cubicBezTo>
                <a:cubicBezTo>
                  <a:pt x="18463" y="3265"/>
                  <a:pt x="17936" y="2967"/>
                  <a:pt x="16882" y="2892"/>
                </a:cubicBezTo>
                <a:cubicBezTo>
                  <a:pt x="15753" y="2818"/>
                  <a:pt x="17108" y="2464"/>
                  <a:pt x="15904" y="2278"/>
                </a:cubicBezTo>
                <a:cubicBezTo>
                  <a:pt x="15151" y="2147"/>
                  <a:pt x="15377" y="1477"/>
                  <a:pt x="15076" y="1216"/>
                </a:cubicBezTo>
                <a:cubicBezTo>
                  <a:pt x="14850" y="956"/>
                  <a:pt x="14173" y="416"/>
                  <a:pt x="13495" y="192"/>
                </a:cubicBezTo>
                <a:cubicBezTo>
                  <a:pt x="12743" y="-50"/>
                  <a:pt x="11313" y="81"/>
                  <a:pt x="11313" y="81"/>
                </a:cubicBezTo>
                <a:cubicBezTo>
                  <a:pt x="8001" y="-236"/>
                  <a:pt x="6345" y="453"/>
                  <a:pt x="6044" y="825"/>
                </a:cubicBezTo>
                <a:cubicBezTo>
                  <a:pt x="5819" y="1198"/>
                  <a:pt x="6571" y="1887"/>
                  <a:pt x="5668" y="2371"/>
                </a:cubicBezTo>
                <a:cubicBezTo>
                  <a:pt x="4840" y="2836"/>
                  <a:pt x="6722" y="3004"/>
                  <a:pt x="5593" y="3283"/>
                </a:cubicBezTo>
                <a:cubicBezTo>
                  <a:pt x="4389" y="3544"/>
                  <a:pt x="5442" y="3637"/>
                  <a:pt x="4313" y="3767"/>
                </a:cubicBezTo>
                <a:cubicBezTo>
                  <a:pt x="3260" y="3879"/>
                  <a:pt x="2883" y="3935"/>
                  <a:pt x="2883" y="4177"/>
                </a:cubicBezTo>
                <a:cubicBezTo>
                  <a:pt x="2883" y="4419"/>
                  <a:pt x="1980" y="5052"/>
                  <a:pt x="1529" y="5611"/>
                </a:cubicBezTo>
                <a:cubicBezTo>
                  <a:pt x="1002" y="6170"/>
                  <a:pt x="475" y="6374"/>
                  <a:pt x="174" y="6579"/>
                </a:cubicBezTo>
                <a:cubicBezTo>
                  <a:pt x="-127" y="6803"/>
                  <a:pt x="24" y="6877"/>
                  <a:pt x="174" y="6989"/>
                </a:cubicBezTo>
                <a:cubicBezTo>
                  <a:pt x="325" y="7082"/>
                  <a:pt x="400" y="7101"/>
                  <a:pt x="400" y="7436"/>
                </a:cubicBezTo>
                <a:cubicBezTo>
                  <a:pt x="400" y="7790"/>
                  <a:pt x="2733" y="7845"/>
                  <a:pt x="2733" y="7845"/>
                </a:cubicBezTo>
                <a:cubicBezTo>
                  <a:pt x="2733" y="7845"/>
                  <a:pt x="2883" y="8162"/>
                  <a:pt x="2883" y="8460"/>
                </a:cubicBezTo>
                <a:cubicBezTo>
                  <a:pt x="2883" y="8739"/>
                  <a:pt x="2131" y="9558"/>
                  <a:pt x="1980" y="9782"/>
                </a:cubicBezTo>
                <a:cubicBezTo>
                  <a:pt x="1830" y="10005"/>
                  <a:pt x="2507" y="9931"/>
                  <a:pt x="2507" y="9931"/>
                </a:cubicBezTo>
                <a:cubicBezTo>
                  <a:pt x="2507" y="9931"/>
                  <a:pt x="2507" y="10173"/>
                  <a:pt x="2357" y="10527"/>
                </a:cubicBezTo>
                <a:cubicBezTo>
                  <a:pt x="2131" y="10881"/>
                  <a:pt x="1905" y="13245"/>
                  <a:pt x="1905" y="13897"/>
                </a:cubicBezTo>
                <a:cubicBezTo>
                  <a:pt x="1905" y="14549"/>
                  <a:pt x="1604" y="15443"/>
                  <a:pt x="1905" y="15443"/>
                </a:cubicBezTo>
                <a:cubicBezTo>
                  <a:pt x="2281" y="15443"/>
                  <a:pt x="3410" y="15461"/>
                  <a:pt x="3410" y="15461"/>
                </a:cubicBezTo>
                <a:cubicBezTo>
                  <a:pt x="3410" y="15461"/>
                  <a:pt x="3260" y="15890"/>
                  <a:pt x="3335" y="16430"/>
                </a:cubicBezTo>
                <a:cubicBezTo>
                  <a:pt x="3410" y="16951"/>
                  <a:pt x="5141" y="18645"/>
                  <a:pt x="5518" y="19055"/>
                </a:cubicBezTo>
                <a:cubicBezTo>
                  <a:pt x="5819" y="19483"/>
                  <a:pt x="5743" y="19856"/>
                  <a:pt x="5141" y="20079"/>
                </a:cubicBezTo>
                <a:cubicBezTo>
                  <a:pt x="4614" y="20303"/>
                  <a:pt x="4163" y="20582"/>
                  <a:pt x="3184" y="20750"/>
                </a:cubicBezTo>
                <a:cubicBezTo>
                  <a:pt x="2206" y="20936"/>
                  <a:pt x="1830" y="21010"/>
                  <a:pt x="1980" y="21178"/>
                </a:cubicBezTo>
                <a:cubicBezTo>
                  <a:pt x="2131" y="21327"/>
                  <a:pt x="3335" y="21290"/>
                  <a:pt x="5141" y="21271"/>
                </a:cubicBezTo>
                <a:cubicBezTo>
                  <a:pt x="6948" y="21252"/>
                  <a:pt x="6722" y="20973"/>
                  <a:pt x="6948" y="20843"/>
                </a:cubicBezTo>
                <a:cubicBezTo>
                  <a:pt x="7173" y="20712"/>
                  <a:pt x="8001" y="20377"/>
                  <a:pt x="8001" y="20377"/>
                </a:cubicBezTo>
                <a:cubicBezTo>
                  <a:pt x="8001" y="20377"/>
                  <a:pt x="8227" y="20433"/>
                  <a:pt x="8227" y="20582"/>
                </a:cubicBezTo>
                <a:cubicBezTo>
                  <a:pt x="8227" y="20750"/>
                  <a:pt x="7926" y="21010"/>
                  <a:pt x="7926" y="21010"/>
                </a:cubicBezTo>
                <a:cubicBezTo>
                  <a:pt x="8679" y="21010"/>
                  <a:pt x="8679" y="21010"/>
                  <a:pt x="8679" y="21010"/>
                </a:cubicBezTo>
                <a:cubicBezTo>
                  <a:pt x="8679" y="21010"/>
                  <a:pt x="8904" y="20992"/>
                  <a:pt x="8829" y="20843"/>
                </a:cubicBezTo>
                <a:cubicBezTo>
                  <a:pt x="8754" y="20694"/>
                  <a:pt x="9130" y="20358"/>
                  <a:pt x="9431" y="20079"/>
                </a:cubicBezTo>
                <a:cubicBezTo>
                  <a:pt x="9807" y="19781"/>
                  <a:pt x="9130" y="19446"/>
                  <a:pt x="8679" y="19316"/>
                </a:cubicBezTo>
                <a:cubicBezTo>
                  <a:pt x="8302" y="19204"/>
                  <a:pt x="8453" y="18552"/>
                  <a:pt x="8528" y="17901"/>
                </a:cubicBezTo>
                <a:cubicBezTo>
                  <a:pt x="8679" y="17249"/>
                  <a:pt x="8829" y="16541"/>
                  <a:pt x="8528" y="16243"/>
                </a:cubicBezTo>
                <a:cubicBezTo>
                  <a:pt x="8302" y="15927"/>
                  <a:pt x="7926" y="15517"/>
                  <a:pt x="7926" y="15517"/>
                </a:cubicBezTo>
                <a:cubicBezTo>
                  <a:pt x="12442" y="15610"/>
                  <a:pt x="12442" y="15610"/>
                  <a:pt x="12442" y="15610"/>
                </a:cubicBezTo>
                <a:cubicBezTo>
                  <a:pt x="12442" y="15610"/>
                  <a:pt x="12592" y="15834"/>
                  <a:pt x="12592" y="16318"/>
                </a:cubicBezTo>
                <a:cubicBezTo>
                  <a:pt x="12592" y="16821"/>
                  <a:pt x="12592" y="17156"/>
                  <a:pt x="12592" y="17956"/>
                </a:cubicBezTo>
                <a:cubicBezTo>
                  <a:pt x="12592" y="18738"/>
                  <a:pt x="12291" y="19036"/>
                  <a:pt x="11915" y="19334"/>
                </a:cubicBezTo>
                <a:cubicBezTo>
                  <a:pt x="11614" y="19651"/>
                  <a:pt x="11840" y="19874"/>
                  <a:pt x="11463" y="20172"/>
                </a:cubicBezTo>
                <a:cubicBezTo>
                  <a:pt x="11087" y="20489"/>
                  <a:pt x="10410" y="20712"/>
                  <a:pt x="10033" y="20880"/>
                </a:cubicBezTo>
                <a:cubicBezTo>
                  <a:pt x="9582" y="21047"/>
                  <a:pt x="9431" y="21327"/>
                  <a:pt x="11012" y="21345"/>
                </a:cubicBezTo>
                <a:cubicBezTo>
                  <a:pt x="12667" y="21364"/>
                  <a:pt x="14624" y="21178"/>
                  <a:pt x="14624" y="20992"/>
                </a:cubicBezTo>
                <a:cubicBezTo>
                  <a:pt x="14624" y="20824"/>
                  <a:pt x="14775" y="20601"/>
                  <a:pt x="15302" y="20321"/>
                </a:cubicBezTo>
                <a:cubicBezTo>
                  <a:pt x="15904" y="20023"/>
                  <a:pt x="15377" y="19781"/>
                  <a:pt x="15226" y="19670"/>
                </a:cubicBezTo>
                <a:cubicBezTo>
                  <a:pt x="15001" y="19539"/>
                  <a:pt x="15076" y="19409"/>
                  <a:pt x="15076" y="19185"/>
                </a:cubicBezTo>
                <a:cubicBezTo>
                  <a:pt x="15076" y="18962"/>
                  <a:pt x="15904" y="18217"/>
                  <a:pt x="16807" y="17398"/>
                </a:cubicBezTo>
                <a:cubicBezTo>
                  <a:pt x="17710" y="16578"/>
                  <a:pt x="17484" y="15629"/>
                  <a:pt x="17484" y="15629"/>
                </a:cubicBezTo>
                <a:cubicBezTo>
                  <a:pt x="18162" y="15629"/>
                  <a:pt x="18162" y="15629"/>
                  <a:pt x="18162" y="15629"/>
                </a:cubicBezTo>
                <a:cubicBezTo>
                  <a:pt x="18162" y="15629"/>
                  <a:pt x="18237" y="14418"/>
                  <a:pt x="18764" y="13190"/>
                </a:cubicBezTo>
                <a:cubicBezTo>
                  <a:pt x="19290" y="11942"/>
                  <a:pt x="18538" y="10657"/>
                  <a:pt x="18538" y="10303"/>
                </a:cubicBezTo>
                <a:cubicBezTo>
                  <a:pt x="18538" y="9950"/>
                  <a:pt x="19065" y="9801"/>
                  <a:pt x="19817" y="9726"/>
                </a:cubicBezTo>
                <a:cubicBezTo>
                  <a:pt x="20645" y="9633"/>
                  <a:pt x="20720" y="9596"/>
                  <a:pt x="20344" y="9261"/>
                </a:cubicBezTo>
                <a:cubicBezTo>
                  <a:pt x="19893" y="8925"/>
                  <a:pt x="19290" y="8125"/>
                  <a:pt x="19290" y="8125"/>
                </a:cubicBezTo>
                <a:cubicBezTo>
                  <a:pt x="19290" y="8125"/>
                  <a:pt x="19215" y="8013"/>
                  <a:pt x="18764" y="7659"/>
                </a:cubicBezTo>
                <a:cubicBezTo>
                  <a:pt x="18237" y="7324"/>
                  <a:pt x="18237" y="6989"/>
                  <a:pt x="18237" y="6989"/>
                </a:cubicBezTo>
                <a:cubicBezTo>
                  <a:pt x="18237" y="6989"/>
                  <a:pt x="19140" y="6803"/>
                  <a:pt x="19215" y="6579"/>
                </a:cubicBezTo>
                <a:close/>
                <a:moveTo>
                  <a:pt x="7550" y="8181"/>
                </a:moveTo>
                <a:cubicBezTo>
                  <a:pt x="8152" y="7845"/>
                  <a:pt x="8152" y="7845"/>
                  <a:pt x="8152" y="7845"/>
                </a:cubicBezTo>
                <a:cubicBezTo>
                  <a:pt x="8453" y="8181"/>
                  <a:pt x="8453" y="8181"/>
                  <a:pt x="8453" y="8181"/>
                </a:cubicBezTo>
                <a:lnTo>
                  <a:pt x="7550" y="8181"/>
                </a:lnTo>
                <a:close/>
                <a:moveTo>
                  <a:pt x="12517" y="3730"/>
                </a:moveTo>
                <a:cubicBezTo>
                  <a:pt x="11764" y="4047"/>
                  <a:pt x="10485" y="4605"/>
                  <a:pt x="10033" y="5071"/>
                </a:cubicBezTo>
                <a:cubicBezTo>
                  <a:pt x="9506" y="5518"/>
                  <a:pt x="8679" y="6170"/>
                  <a:pt x="8679" y="6170"/>
                </a:cubicBezTo>
                <a:cubicBezTo>
                  <a:pt x="8679" y="6170"/>
                  <a:pt x="8603" y="6058"/>
                  <a:pt x="8528" y="5890"/>
                </a:cubicBezTo>
                <a:cubicBezTo>
                  <a:pt x="8453" y="5723"/>
                  <a:pt x="8453" y="4922"/>
                  <a:pt x="8453" y="4550"/>
                </a:cubicBezTo>
                <a:cubicBezTo>
                  <a:pt x="8453" y="4177"/>
                  <a:pt x="8528" y="3861"/>
                  <a:pt x="8302" y="3842"/>
                </a:cubicBezTo>
                <a:cubicBezTo>
                  <a:pt x="8001" y="3805"/>
                  <a:pt x="7550" y="3581"/>
                  <a:pt x="7550" y="3581"/>
                </a:cubicBezTo>
                <a:cubicBezTo>
                  <a:pt x="9205" y="3023"/>
                  <a:pt x="9205" y="3023"/>
                  <a:pt x="9205" y="3023"/>
                </a:cubicBezTo>
                <a:cubicBezTo>
                  <a:pt x="8679" y="3823"/>
                  <a:pt x="9582" y="3674"/>
                  <a:pt x="9958" y="3916"/>
                </a:cubicBezTo>
                <a:cubicBezTo>
                  <a:pt x="10259" y="4158"/>
                  <a:pt x="9883" y="4773"/>
                  <a:pt x="10109" y="4475"/>
                </a:cubicBezTo>
                <a:cubicBezTo>
                  <a:pt x="10259" y="4196"/>
                  <a:pt x="10861" y="4177"/>
                  <a:pt x="11313" y="3898"/>
                </a:cubicBezTo>
                <a:cubicBezTo>
                  <a:pt x="11840" y="3618"/>
                  <a:pt x="10334" y="3414"/>
                  <a:pt x="10334" y="3414"/>
                </a:cubicBezTo>
                <a:cubicBezTo>
                  <a:pt x="10334" y="3414"/>
                  <a:pt x="11162" y="3339"/>
                  <a:pt x="11840" y="3190"/>
                </a:cubicBezTo>
                <a:cubicBezTo>
                  <a:pt x="12592" y="3023"/>
                  <a:pt x="13571" y="2818"/>
                  <a:pt x="13571" y="2818"/>
                </a:cubicBezTo>
                <a:cubicBezTo>
                  <a:pt x="14097" y="3041"/>
                  <a:pt x="14097" y="3041"/>
                  <a:pt x="14097" y="3041"/>
                </a:cubicBezTo>
                <a:cubicBezTo>
                  <a:pt x="14097" y="3041"/>
                  <a:pt x="13270" y="3414"/>
                  <a:pt x="12517" y="3730"/>
                </a:cubicBezTo>
                <a:close/>
              </a:path>
            </a:pathLst>
          </a:custGeom>
          <a:solidFill>
            <a:srgbClr val="6C6C6C"/>
          </a:solidFill>
          <a:ln>
            <a:round/>
          </a:ln>
          <a:effectLst>
            <a:outerShdw sx="100000" sy="100000" kx="0" ky="0" algn="b" rotWithShape="0" blurRad="76200" dist="0" dir="13500000">
              <a:srgbClr val="000000">
                <a:alpha val="6000"/>
              </a:srgbClr>
            </a:outerShdw>
          </a:effectLst>
        </p:spPr>
        <p:txBody>
          <a:bodyPr lIns="0" tIns="0" rIns="0" bIns="0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0" name="Shape 20"/>
          <p:cNvSpPr/>
          <p:nvPr/>
        </p:nvSpPr>
        <p:spPr>
          <a:xfrm>
            <a:off x="8223008" y="2913979"/>
            <a:ext cx="1236995" cy="38661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81" h="21536" fill="norm" stroke="1" extrusionOk="0">
                <a:moveTo>
                  <a:pt x="21208" y="9140"/>
                </a:moveTo>
                <a:cubicBezTo>
                  <a:pt x="21544" y="8872"/>
                  <a:pt x="21600" y="8408"/>
                  <a:pt x="21208" y="8283"/>
                </a:cubicBezTo>
                <a:cubicBezTo>
                  <a:pt x="20817" y="8140"/>
                  <a:pt x="21432" y="7373"/>
                  <a:pt x="21040" y="6783"/>
                </a:cubicBezTo>
                <a:cubicBezTo>
                  <a:pt x="20705" y="6194"/>
                  <a:pt x="20425" y="5266"/>
                  <a:pt x="20369" y="4766"/>
                </a:cubicBezTo>
                <a:cubicBezTo>
                  <a:pt x="20369" y="4266"/>
                  <a:pt x="20257" y="3909"/>
                  <a:pt x="18242" y="3749"/>
                </a:cubicBezTo>
                <a:cubicBezTo>
                  <a:pt x="16899" y="3642"/>
                  <a:pt x="15780" y="3517"/>
                  <a:pt x="15053" y="3410"/>
                </a:cubicBezTo>
                <a:cubicBezTo>
                  <a:pt x="15053" y="3410"/>
                  <a:pt x="14269" y="3195"/>
                  <a:pt x="14102" y="2999"/>
                </a:cubicBezTo>
                <a:cubicBezTo>
                  <a:pt x="14046" y="2838"/>
                  <a:pt x="14046" y="2678"/>
                  <a:pt x="14046" y="2588"/>
                </a:cubicBezTo>
                <a:cubicBezTo>
                  <a:pt x="14158" y="2428"/>
                  <a:pt x="14158" y="2303"/>
                  <a:pt x="14158" y="2214"/>
                </a:cubicBezTo>
                <a:cubicBezTo>
                  <a:pt x="14158" y="2106"/>
                  <a:pt x="14773" y="2249"/>
                  <a:pt x="14885" y="2071"/>
                </a:cubicBezTo>
                <a:cubicBezTo>
                  <a:pt x="15053" y="1910"/>
                  <a:pt x="15165" y="1517"/>
                  <a:pt x="15053" y="1500"/>
                </a:cubicBezTo>
                <a:cubicBezTo>
                  <a:pt x="14941" y="1464"/>
                  <a:pt x="14829" y="1464"/>
                  <a:pt x="14717" y="1464"/>
                </a:cubicBezTo>
                <a:cubicBezTo>
                  <a:pt x="14717" y="1410"/>
                  <a:pt x="14829" y="1053"/>
                  <a:pt x="14717" y="678"/>
                </a:cubicBezTo>
                <a:cubicBezTo>
                  <a:pt x="14661" y="321"/>
                  <a:pt x="13542" y="36"/>
                  <a:pt x="11472" y="0"/>
                </a:cubicBezTo>
                <a:cubicBezTo>
                  <a:pt x="10296" y="0"/>
                  <a:pt x="8953" y="286"/>
                  <a:pt x="8785" y="678"/>
                </a:cubicBezTo>
                <a:cubicBezTo>
                  <a:pt x="8618" y="1071"/>
                  <a:pt x="8674" y="1607"/>
                  <a:pt x="8674" y="1607"/>
                </a:cubicBezTo>
                <a:cubicBezTo>
                  <a:pt x="8674" y="1607"/>
                  <a:pt x="8282" y="1874"/>
                  <a:pt x="8618" y="2089"/>
                </a:cubicBezTo>
                <a:cubicBezTo>
                  <a:pt x="8953" y="2303"/>
                  <a:pt x="9737" y="2249"/>
                  <a:pt x="9737" y="2249"/>
                </a:cubicBezTo>
                <a:cubicBezTo>
                  <a:pt x="9737" y="2249"/>
                  <a:pt x="9905" y="2588"/>
                  <a:pt x="9905" y="2767"/>
                </a:cubicBezTo>
                <a:cubicBezTo>
                  <a:pt x="9905" y="2856"/>
                  <a:pt x="9905" y="2928"/>
                  <a:pt x="9849" y="2981"/>
                </a:cubicBezTo>
                <a:cubicBezTo>
                  <a:pt x="9849" y="2981"/>
                  <a:pt x="9849" y="2981"/>
                  <a:pt x="9849" y="2981"/>
                </a:cubicBezTo>
                <a:cubicBezTo>
                  <a:pt x="9849" y="2981"/>
                  <a:pt x="9905" y="2981"/>
                  <a:pt x="9905" y="2981"/>
                </a:cubicBezTo>
                <a:cubicBezTo>
                  <a:pt x="9849" y="2981"/>
                  <a:pt x="9849" y="2981"/>
                  <a:pt x="9849" y="2981"/>
                </a:cubicBezTo>
                <a:cubicBezTo>
                  <a:pt x="9849" y="2981"/>
                  <a:pt x="9177" y="3249"/>
                  <a:pt x="8730" y="3320"/>
                </a:cubicBezTo>
                <a:cubicBezTo>
                  <a:pt x="8002" y="3427"/>
                  <a:pt x="6883" y="3570"/>
                  <a:pt x="5988" y="3660"/>
                </a:cubicBezTo>
                <a:cubicBezTo>
                  <a:pt x="5820" y="3677"/>
                  <a:pt x="5708" y="3677"/>
                  <a:pt x="5540" y="3695"/>
                </a:cubicBezTo>
                <a:cubicBezTo>
                  <a:pt x="4477" y="3802"/>
                  <a:pt x="3637" y="3892"/>
                  <a:pt x="3637" y="4356"/>
                </a:cubicBezTo>
                <a:cubicBezTo>
                  <a:pt x="3581" y="4891"/>
                  <a:pt x="3413" y="5909"/>
                  <a:pt x="3190" y="6605"/>
                </a:cubicBezTo>
                <a:cubicBezTo>
                  <a:pt x="2966" y="7283"/>
                  <a:pt x="2294" y="8747"/>
                  <a:pt x="2294" y="9211"/>
                </a:cubicBezTo>
                <a:cubicBezTo>
                  <a:pt x="2238" y="9675"/>
                  <a:pt x="2070" y="10675"/>
                  <a:pt x="2126" y="10782"/>
                </a:cubicBezTo>
                <a:cubicBezTo>
                  <a:pt x="2126" y="10871"/>
                  <a:pt x="2350" y="10871"/>
                  <a:pt x="2350" y="10979"/>
                </a:cubicBezTo>
                <a:cubicBezTo>
                  <a:pt x="2406" y="10925"/>
                  <a:pt x="2686" y="10675"/>
                  <a:pt x="3805" y="10675"/>
                </a:cubicBezTo>
                <a:cubicBezTo>
                  <a:pt x="5036" y="10675"/>
                  <a:pt x="5036" y="10961"/>
                  <a:pt x="5036" y="10961"/>
                </a:cubicBezTo>
                <a:cubicBezTo>
                  <a:pt x="4645" y="10836"/>
                  <a:pt x="4645" y="10836"/>
                  <a:pt x="3805" y="10836"/>
                </a:cubicBezTo>
                <a:cubicBezTo>
                  <a:pt x="3022" y="10818"/>
                  <a:pt x="2406" y="10961"/>
                  <a:pt x="2350" y="10979"/>
                </a:cubicBezTo>
                <a:cubicBezTo>
                  <a:pt x="2350" y="10996"/>
                  <a:pt x="2350" y="11032"/>
                  <a:pt x="2294" y="11050"/>
                </a:cubicBezTo>
                <a:cubicBezTo>
                  <a:pt x="2182" y="11246"/>
                  <a:pt x="2182" y="11407"/>
                  <a:pt x="2518" y="11532"/>
                </a:cubicBezTo>
                <a:cubicBezTo>
                  <a:pt x="2798" y="11657"/>
                  <a:pt x="2630" y="11818"/>
                  <a:pt x="2630" y="11818"/>
                </a:cubicBezTo>
                <a:cubicBezTo>
                  <a:pt x="0" y="11782"/>
                  <a:pt x="0" y="11782"/>
                  <a:pt x="0" y="11782"/>
                </a:cubicBezTo>
                <a:cubicBezTo>
                  <a:pt x="168" y="15156"/>
                  <a:pt x="168" y="15156"/>
                  <a:pt x="168" y="15156"/>
                </a:cubicBezTo>
                <a:cubicBezTo>
                  <a:pt x="4365" y="16191"/>
                  <a:pt x="4365" y="16191"/>
                  <a:pt x="4365" y="16191"/>
                </a:cubicBezTo>
                <a:cubicBezTo>
                  <a:pt x="4365" y="16191"/>
                  <a:pt x="4980" y="16048"/>
                  <a:pt x="5540" y="16030"/>
                </a:cubicBezTo>
                <a:cubicBezTo>
                  <a:pt x="5596" y="16030"/>
                  <a:pt x="5652" y="16030"/>
                  <a:pt x="5652" y="16030"/>
                </a:cubicBezTo>
                <a:cubicBezTo>
                  <a:pt x="6267" y="16030"/>
                  <a:pt x="6603" y="16048"/>
                  <a:pt x="6603" y="16048"/>
                </a:cubicBezTo>
                <a:cubicBezTo>
                  <a:pt x="6603" y="16048"/>
                  <a:pt x="6435" y="17048"/>
                  <a:pt x="6435" y="17441"/>
                </a:cubicBezTo>
                <a:cubicBezTo>
                  <a:pt x="6435" y="17851"/>
                  <a:pt x="6547" y="18476"/>
                  <a:pt x="7107" y="18762"/>
                </a:cubicBezTo>
                <a:cubicBezTo>
                  <a:pt x="7610" y="19047"/>
                  <a:pt x="7722" y="19154"/>
                  <a:pt x="7722" y="19404"/>
                </a:cubicBezTo>
                <a:cubicBezTo>
                  <a:pt x="7722" y="19654"/>
                  <a:pt x="6547" y="20350"/>
                  <a:pt x="6603" y="20582"/>
                </a:cubicBezTo>
                <a:cubicBezTo>
                  <a:pt x="6603" y="20815"/>
                  <a:pt x="6771" y="21172"/>
                  <a:pt x="8002" y="21172"/>
                </a:cubicBezTo>
                <a:cubicBezTo>
                  <a:pt x="9233" y="21154"/>
                  <a:pt x="10128" y="20993"/>
                  <a:pt x="10128" y="20690"/>
                </a:cubicBezTo>
                <a:cubicBezTo>
                  <a:pt x="10128" y="20368"/>
                  <a:pt x="9961" y="20172"/>
                  <a:pt x="10352" y="20065"/>
                </a:cubicBezTo>
                <a:cubicBezTo>
                  <a:pt x="10800" y="19940"/>
                  <a:pt x="10128" y="19654"/>
                  <a:pt x="10856" y="19351"/>
                </a:cubicBezTo>
                <a:cubicBezTo>
                  <a:pt x="11527" y="19047"/>
                  <a:pt x="10800" y="19029"/>
                  <a:pt x="10968" y="18744"/>
                </a:cubicBezTo>
                <a:cubicBezTo>
                  <a:pt x="11136" y="18458"/>
                  <a:pt x="10800" y="17619"/>
                  <a:pt x="10744" y="17280"/>
                </a:cubicBezTo>
                <a:cubicBezTo>
                  <a:pt x="10688" y="16941"/>
                  <a:pt x="10856" y="16530"/>
                  <a:pt x="11416" y="15102"/>
                </a:cubicBezTo>
                <a:cubicBezTo>
                  <a:pt x="11919" y="13656"/>
                  <a:pt x="12255" y="13014"/>
                  <a:pt x="12423" y="12710"/>
                </a:cubicBezTo>
                <a:cubicBezTo>
                  <a:pt x="12591" y="12389"/>
                  <a:pt x="12815" y="11996"/>
                  <a:pt x="12815" y="11996"/>
                </a:cubicBezTo>
                <a:cubicBezTo>
                  <a:pt x="12815" y="11996"/>
                  <a:pt x="13542" y="13353"/>
                  <a:pt x="14102" y="13692"/>
                </a:cubicBezTo>
                <a:cubicBezTo>
                  <a:pt x="14661" y="14013"/>
                  <a:pt x="15333" y="15691"/>
                  <a:pt x="15501" y="16191"/>
                </a:cubicBezTo>
                <a:cubicBezTo>
                  <a:pt x="15668" y="16673"/>
                  <a:pt x="15556" y="18119"/>
                  <a:pt x="15948" y="18280"/>
                </a:cubicBezTo>
                <a:cubicBezTo>
                  <a:pt x="16284" y="18422"/>
                  <a:pt x="16452" y="18637"/>
                  <a:pt x="16452" y="18637"/>
                </a:cubicBezTo>
                <a:cubicBezTo>
                  <a:pt x="16452" y="18637"/>
                  <a:pt x="15501" y="18815"/>
                  <a:pt x="15501" y="19047"/>
                </a:cubicBezTo>
                <a:cubicBezTo>
                  <a:pt x="15501" y="19297"/>
                  <a:pt x="16228" y="19494"/>
                  <a:pt x="16172" y="19815"/>
                </a:cubicBezTo>
                <a:cubicBezTo>
                  <a:pt x="16172" y="20136"/>
                  <a:pt x="16284" y="20404"/>
                  <a:pt x="16676" y="20458"/>
                </a:cubicBezTo>
                <a:cubicBezTo>
                  <a:pt x="17067" y="20529"/>
                  <a:pt x="17011" y="21064"/>
                  <a:pt x="17515" y="21261"/>
                </a:cubicBezTo>
                <a:cubicBezTo>
                  <a:pt x="18019" y="21439"/>
                  <a:pt x="18858" y="21600"/>
                  <a:pt x="19865" y="21511"/>
                </a:cubicBezTo>
                <a:cubicBezTo>
                  <a:pt x="20873" y="21404"/>
                  <a:pt x="20873" y="20975"/>
                  <a:pt x="20369" y="20565"/>
                </a:cubicBezTo>
                <a:cubicBezTo>
                  <a:pt x="19865" y="20154"/>
                  <a:pt x="19250" y="19886"/>
                  <a:pt x="19418" y="19726"/>
                </a:cubicBezTo>
                <a:cubicBezTo>
                  <a:pt x="19641" y="19565"/>
                  <a:pt x="19809" y="19315"/>
                  <a:pt x="19306" y="19154"/>
                </a:cubicBezTo>
                <a:cubicBezTo>
                  <a:pt x="18802" y="18994"/>
                  <a:pt x="19306" y="18815"/>
                  <a:pt x="19641" y="18672"/>
                </a:cubicBezTo>
                <a:cubicBezTo>
                  <a:pt x="19977" y="18530"/>
                  <a:pt x="19921" y="17887"/>
                  <a:pt x="19921" y="17530"/>
                </a:cubicBezTo>
                <a:cubicBezTo>
                  <a:pt x="19977" y="17173"/>
                  <a:pt x="19809" y="15423"/>
                  <a:pt x="19921" y="14799"/>
                </a:cubicBezTo>
                <a:cubicBezTo>
                  <a:pt x="19977" y="14156"/>
                  <a:pt x="20145" y="12228"/>
                  <a:pt x="19865" y="11693"/>
                </a:cubicBezTo>
                <a:cubicBezTo>
                  <a:pt x="19585" y="11157"/>
                  <a:pt x="19809" y="10764"/>
                  <a:pt x="19809" y="10764"/>
                </a:cubicBezTo>
                <a:cubicBezTo>
                  <a:pt x="19809" y="10764"/>
                  <a:pt x="20481" y="10871"/>
                  <a:pt x="20481" y="10657"/>
                </a:cubicBezTo>
                <a:cubicBezTo>
                  <a:pt x="20481" y="10461"/>
                  <a:pt x="20257" y="10425"/>
                  <a:pt x="20537" y="10086"/>
                </a:cubicBezTo>
                <a:cubicBezTo>
                  <a:pt x="20817" y="9729"/>
                  <a:pt x="20873" y="9408"/>
                  <a:pt x="21208" y="9140"/>
                </a:cubicBezTo>
                <a:close/>
                <a:moveTo>
                  <a:pt x="6099" y="11942"/>
                </a:moveTo>
                <a:cubicBezTo>
                  <a:pt x="5540" y="11925"/>
                  <a:pt x="5540" y="11925"/>
                  <a:pt x="5540" y="11925"/>
                </a:cubicBezTo>
                <a:cubicBezTo>
                  <a:pt x="5092" y="11889"/>
                  <a:pt x="5092" y="11889"/>
                  <a:pt x="5092" y="11889"/>
                </a:cubicBezTo>
                <a:cubicBezTo>
                  <a:pt x="5092" y="11889"/>
                  <a:pt x="5204" y="11657"/>
                  <a:pt x="5036" y="11496"/>
                </a:cubicBezTo>
                <a:cubicBezTo>
                  <a:pt x="4868" y="11336"/>
                  <a:pt x="4924" y="11193"/>
                  <a:pt x="5036" y="11014"/>
                </a:cubicBezTo>
                <a:cubicBezTo>
                  <a:pt x="5036" y="11014"/>
                  <a:pt x="5204" y="11193"/>
                  <a:pt x="5540" y="11211"/>
                </a:cubicBezTo>
                <a:cubicBezTo>
                  <a:pt x="5596" y="11211"/>
                  <a:pt x="5596" y="11211"/>
                  <a:pt x="5652" y="11211"/>
                </a:cubicBezTo>
                <a:cubicBezTo>
                  <a:pt x="6044" y="11211"/>
                  <a:pt x="6211" y="11228"/>
                  <a:pt x="6211" y="11228"/>
                </a:cubicBezTo>
                <a:cubicBezTo>
                  <a:pt x="6211" y="11228"/>
                  <a:pt x="6044" y="11425"/>
                  <a:pt x="6044" y="11585"/>
                </a:cubicBezTo>
                <a:cubicBezTo>
                  <a:pt x="6044" y="11764"/>
                  <a:pt x="6099" y="11942"/>
                  <a:pt x="6099" y="11942"/>
                </a:cubicBezTo>
                <a:close/>
                <a:moveTo>
                  <a:pt x="12479" y="9015"/>
                </a:moveTo>
                <a:cubicBezTo>
                  <a:pt x="12591" y="8283"/>
                  <a:pt x="12535" y="6194"/>
                  <a:pt x="12479" y="5748"/>
                </a:cubicBezTo>
                <a:cubicBezTo>
                  <a:pt x="12479" y="5284"/>
                  <a:pt x="12199" y="4266"/>
                  <a:pt x="12367" y="4141"/>
                </a:cubicBezTo>
                <a:cubicBezTo>
                  <a:pt x="12535" y="3999"/>
                  <a:pt x="12982" y="3892"/>
                  <a:pt x="13486" y="3981"/>
                </a:cubicBezTo>
                <a:cubicBezTo>
                  <a:pt x="13486" y="3981"/>
                  <a:pt x="12926" y="3713"/>
                  <a:pt x="12031" y="3713"/>
                </a:cubicBezTo>
                <a:cubicBezTo>
                  <a:pt x="11136" y="3713"/>
                  <a:pt x="10520" y="3981"/>
                  <a:pt x="10520" y="3981"/>
                </a:cubicBezTo>
                <a:cubicBezTo>
                  <a:pt x="10520" y="3981"/>
                  <a:pt x="11527" y="3909"/>
                  <a:pt x="11472" y="4124"/>
                </a:cubicBezTo>
                <a:cubicBezTo>
                  <a:pt x="11472" y="4338"/>
                  <a:pt x="11136" y="5445"/>
                  <a:pt x="11136" y="6177"/>
                </a:cubicBezTo>
                <a:cubicBezTo>
                  <a:pt x="11136" y="6837"/>
                  <a:pt x="10968" y="8426"/>
                  <a:pt x="11136" y="9015"/>
                </a:cubicBezTo>
                <a:cubicBezTo>
                  <a:pt x="10464" y="8997"/>
                  <a:pt x="10240" y="8979"/>
                  <a:pt x="10240" y="8979"/>
                </a:cubicBezTo>
                <a:cubicBezTo>
                  <a:pt x="10240" y="8979"/>
                  <a:pt x="10856" y="6891"/>
                  <a:pt x="10632" y="5802"/>
                </a:cubicBezTo>
                <a:cubicBezTo>
                  <a:pt x="10408" y="4980"/>
                  <a:pt x="9961" y="3927"/>
                  <a:pt x="9681" y="3356"/>
                </a:cubicBezTo>
                <a:cubicBezTo>
                  <a:pt x="9681" y="3356"/>
                  <a:pt x="9681" y="3356"/>
                  <a:pt x="9681" y="3356"/>
                </a:cubicBezTo>
                <a:cubicBezTo>
                  <a:pt x="9681" y="3356"/>
                  <a:pt x="9961" y="3035"/>
                  <a:pt x="10184" y="3142"/>
                </a:cubicBezTo>
                <a:cubicBezTo>
                  <a:pt x="10184" y="3142"/>
                  <a:pt x="10184" y="3142"/>
                  <a:pt x="10184" y="3142"/>
                </a:cubicBezTo>
                <a:cubicBezTo>
                  <a:pt x="10632" y="3374"/>
                  <a:pt x="11360" y="3642"/>
                  <a:pt x="11863" y="3642"/>
                </a:cubicBezTo>
                <a:cubicBezTo>
                  <a:pt x="12423" y="3642"/>
                  <a:pt x="13318" y="3445"/>
                  <a:pt x="13878" y="3195"/>
                </a:cubicBezTo>
                <a:cubicBezTo>
                  <a:pt x="13878" y="3195"/>
                  <a:pt x="13878" y="3195"/>
                  <a:pt x="13878" y="3195"/>
                </a:cubicBezTo>
                <a:cubicBezTo>
                  <a:pt x="13878" y="3195"/>
                  <a:pt x="14437" y="3249"/>
                  <a:pt x="14493" y="3499"/>
                </a:cubicBezTo>
                <a:cubicBezTo>
                  <a:pt x="14493" y="3517"/>
                  <a:pt x="14437" y="3552"/>
                  <a:pt x="14437" y="3588"/>
                </a:cubicBezTo>
                <a:cubicBezTo>
                  <a:pt x="14437" y="3588"/>
                  <a:pt x="14437" y="3588"/>
                  <a:pt x="14437" y="3588"/>
                </a:cubicBezTo>
                <a:cubicBezTo>
                  <a:pt x="14437" y="3588"/>
                  <a:pt x="14437" y="3588"/>
                  <a:pt x="14437" y="3588"/>
                </a:cubicBezTo>
                <a:cubicBezTo>
                  <a:pt x="14437" y="3802"/>
                  <a:pt x="14437" y="4106"/>
                  <a:pt x="14549" y="4570"/>
                </a:cubicBezTo>
                <a:cubicBezTo>
                  <a:pt x="14717" y="5980"/>
                  <a:pt x="15501" y="7658"/>
                  <a:pt x="15892" y="8033"/>
                </a:cubicBezTo>
                <a:cubicBezTo>
                  <a:pt x="16340" y="8426"/>
                  <a:pt x="16844" y="8711"/>
                  <a:pt x="16844" y="8711"/>
                </a:cubicBezTo>
                <a:cubicBezTo>
                  <a:pt x="16844" y="8711"/>
                  <a:pt x="14046" y="8997"/>
                  <a:pt x="12479" y="9015"/>
                </a:cubicBezTo>
                <a:close/>
                <a:moveTo>
                  <a:pt x="20145" y="10443"/>
                </a:moveTo>
                <a:cubicBezTo>
                  <a:pt x="20033" y="10229"/>
                  <a:pt x="20201" y="10140"/>
                  <a:pt x="19697" y="10015"/>
                </a:cubicBezTo>
                <a:cubicBezTo>
                  <a:pt x="19194" y="9890"/>
                  <a:pt x="18354" y="9890"/>
                  <a:pt x="18354" y="9890"/>
                </a:cubicBezTo>
                <a:cubicBezTo>
                  <a:pt x="18354" y="9890"/>
                  <a:pt x="19585" y="9729"/>
                  <a:pt x="20145" y="9943"/>
                </a:cubicBezTo>
                <a:cubicBezTo>
                  <a:pt x="20649" y="10175"/>
                  <a:pt x="20145" y="10443"/>
                  <a:pt x="20145" y="10443"/>
                </a:cubicBezTo>
                <a:close/>
              </a:path>
            </a:pathLst>
          </a:custGeom>
          <a:solidFill>
            <a:srgbClr val="515151"/>
          </a:solidFill>
          <a:ln>
            <a:round/>
          </a:ln>
          <a:effectLst>
            <a:outerShdw sx="100000" sy="100000" kx="0" ky="0" algn="b" rotWithShape="0" blurRad="76200" dist="0" dir="13500000">
              <a:srgbClr val="000000">
                <a:alpha val="6000"/>
              </a:srgbClr>
            </a:outerShdw>
          </a:effectLst>
        </p:spPr>
        <p:txBody>
          <a:bodyPr lIns="0" tIns="0" rIns="0" bIns="0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1" name="Shape 21"/>
          <p:cNvSpPr/>
          <p:nvPr/>
        </p:nvSpPr>
        <p:spPr>
          <a:xfrm>
            <a:off x="10962578" y="2924603"/>
            <a:ext cx="1169357" cy="3704834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288" h="21345" fill="norm" stroke="1" extrusionOk="0">
                <a:moveTo>
                  <a:pt x="21068" y="5972"/>
                </a:moveTo>
                <a:cubicBezTo>
                  <a:pt x="20788" y="5560"/>
                  <a:pt x="19948" y="5575"/>
                  <a:pt x="19109" y="5340"/>
                </a:cubicBezTo>
                <a:cubicBezTo>
                  <a:pt x="18316" y="5105"/>
                  <a:pt x="17663" y="4914"/>
                  <a:pt x="17569" y="4488"/>
                </a:cubicBezTo>
                <a:cubicBezTo>
                  <a:pt x="17429" y="4047"/>
                  <a:pt x="15936" y="3694"/>
                  <a:pt x="14957" y="3621"/>
                </a:cubicBezTo>
                <a:cubicBezTo>
                  <a:pt x="14070" y="3562"/>
                  <a:pt x="13231" y="3415"/>
                  <a:pt x="12997" y="3386"/>
                </a:cubicBezTo>
                <a:cubicBezTo>
                  <a:pt x="12951" y="3503"/>
                  <a:pt x="13091" y="3768"/>
                  <a:pt x="13184" y="3959"/>
                </a:cubicBezTo>
                <a:cubicBezTo>
                  <a:pt x="13137" y="3973"/>
                  <a:pt x="13044" y="3944"/>
                  <a:pt x="12997" y="3900"/>
                </a:cubicBezTo>
                <a:cubicBezTo>
                  <a:pt x="12671" y="3680"/>
                  <a:pt x="12577" y="3562"/>
                  <a:pt x="12344" y="3606"/>
                </a:cubicBezTo>
                <a:cubicBezTo>
                  <a:pt x="12158" y="3635"/>
                  <a:pt x="12018" y="3782"/>
                  <a:pt x="11878" y="3915"/>
                </a:cubicBezTo>
                <a:cubicBezTo>
                  <a:pt x="11131" y="3621"/>
                  <a:pt x="9358" y="3018"/>
                  <a:pt x="8472" y="2769"/>
                </a:cubicBezTo>
                <a:cubicBezTo>
                  <a:pt x="8519" y="2739"/>
                  <a:pt x="8612" y="2710"/>
                  <a:pt x="8705" y="2695"/>
                </a:cubicBezTo>
                <a:cubicBezTo>
                  <a:pt x="8939" y="2827"/>
                  <a:pt x="9452" y="3048"/>
                  <a:pt x="10012" y="3136"/>
                </a:cubicBezTo>
                <a:cubicBezTo>
                  <a:pt x="10711" y="3253"/>
                  <a:pt x="12298" y="3547"/>
                  <a:pt x="12298" y="3547"/>
                </a:cubicBezTo>
                <a:cubicBezTo>
                  <a:pt x="12298" y="3547"/>
                  <a:pt x="12624" y="3312"/>
                  <a:pt x="12717" y="3165"/>
                </a:cubicBezTo>
                <a:cubicBezTo>
                  <a:pt x="12717" y="3151"/>
                  <a:pt x="12717" y="3151"/>
                  <a:pt x="12717" y="3151"/>
                </a:cubicBezTo>
                <a:cubicBezTo>
                  <a:pt x="12717" y="3165"/>
                  <a:pt x="12717" y="3165"/>
                  <a:pt x="12717" y="3165"/>
                </a:cubicBezTo>
                <a:cubicBezTo>
                  <a:pt x="12717" y="3151"/>
                  <a:pt x="12717" y="3121"/>
                  <a:pt x="12717" y="3107"/>
                </a:cubicBezTo>
                <a:cubicBezTo>
                  <a:pt x="12717" y="3004"/>
                  <a:pt x="12624" y="2930"/>
                  <a:pt x="12951" y="2901"/>
                </a:cubicBezTo>
                <a:cubicBezTo>
                  <a:pt x="13324" y="2871"/>
                  <a:pt x="13837" y="2489"/>
                  <a:pt x="13977" y="2254"/>
                </a:cubicBezTo>
                <a:cubicBezTo>
                  <a:pt x="14164" y="2019"/>
                  <a:pt x="14164" y="1813"/>
                  <a:pt x="14490" y="1549"/>
                </a:cubicBezTo>
                <a:cubicBezTo>
                  <a:pt x="14863" y="1299"/>
                  <a:pt x="14817" y="1049"/>
                  <a:pt x="14444" y="726"/>
                </a:cubicBezTo>
                <a:cubicBezTo>
                  <a:pt x="14444" y="726"/>
                  <a:pt x="14444" y="726"/>
                  <a:pt x="14444" y="726"/>
                </a:cubicBezTo>
                <a:cubicBezTo>
                  <a:pt x="13884" y="-23"/>
                  <a:pt x="12811" y="182"/>
                  <a:pt x="12811" y="182"/>
                </a:cubicBezTo>
                <a:cubicBezTo>
                  <a:pt x="11364" y="-229"/>
                  <a:pt x="9685" y="153"/>
                  <a:pt x="8939" y="388"/>
                </a:cubicBezTo>
                <a:cubicBezTo>
                  <a:pt x="8939" y="388"/>
                  <a:pt x="8939" y="388"/>
                  <a:pt x="8892" y="388"/>
                </a:cubicBezTo>
                <a:cubicBezTo>
                  <a:pt x="8752" y="418"/>
                  <a:pt x="8659" y="462"/>
                  <a:pt x="8565" y="520"/>
                </a:cubicBezTo>
                <a:cubicBezTo>
                  <a:pt x="8565" y="520"/>
                  <a:pt x="8565" y="520"/>
                  <a:pt x="8565" y="520"/>
                </a:cubicBezTo>
                <a:cubicBezTo>
                  <a:pt x="7866" y="844"/>
                  <a:pt x="8052" y="1520"/>
                  <a:pt x="8052" y="1520"/>
                </a:cubicBezTo>
                <a:cubicBezTo>
                  <a:pt x="8052" y="1520"/>
                  <a:pt x="7959" y="1534"/>
                  <a:pt x="7866" y="1696"/>
                </a:cubicBezTo>
                <a:cubicBezTo>
                  <a:pt x="7819" y="1858"/>
                  <a:pt x="8052" y="2107"/>
                  <a:pt x="8192" y="2195"/>
                </a:cubicBezTo>
                <a:cubicBezTo>
                  <a:pt x="8285" y="2284"/>
                  <a:pt x="8519" y="2298"/>
                  <a:pt x="8565" y="2372"/>
                </a:cubicBezTo>
                <a:cubicBezTo>
                  <a:pt x="8565" y="2372"/>
                  <a:pt x="8472" y="2548"/>
                  <a:pt x="8332" y="2724"/>
                </a:cubicBezTo>
                <a:cubicBezTo>
                  <a:pt x="8332" y="2724"/>
                  <a:pt x="8332" y="2724"/>
                  <a:pt x="8285" y="2724"/>
                </a:cubicBezTo>
                <a:cubicBezTo>
                  <a:pt x="8239" y="2754"/>
                  <a:pt x="8332" y="2798"/>
                  <a:pt x="8052" y="2960"/>
                </a:cubicBezTo>
                <a:cubicBezTo>
                  <a:pt x="7632" y="3165"/>
                  <a:pt x="7026" y="3239"/>
                  <a:pt x="5533" y="3489"/>
                </a:cubicBezTo>
                <a:cubicBezTo>
                  <a:pt x="4087" y="3724"/>
                  <a:pt x="3713" y="4209"/>
                  <a:pt x="3574" y="4664"/>
                </a:cubicBezTo>
                <a:cubicBezTo>
                  <a:pt x="3434" y="5134"/>
                  <a:pt x="3200" y="5487"/>
                  <a:pt x="3434" y="5590"/>
                </a:cubicBezTo>
                <a:cubicBezTo>
                  <a:pt x="3667" y="5693"/>
                  <a:pt x="4227" y="6280"/>
                  <a:pt x="4740" y="6780"/>
                </a:cubicBezTo>
                <a:cubicBezTo>
                  <a:pt x="5300" y="7265"/>
                  <a:pt x="5066" y="7838"/>
                  <a:pt x="4973" y="8058"/>
                </a:cubicBezTo>
                <a:cubicBezTo>
                  <a:pt x="4880" y="8264"/>
                  <a:pt x="4460" y="8455"/>
                  <a:pt x="4507" y="8734"/>
                </a:cubicBezTo>
                <a:cubicBezTo>
                  <a:pt x="4553" y="9013"/>
                  <a:pt x="4460" y="9293"/>
                  <a:pt x="4320" y="9719"/>
                </a:cubicBezTo>
                <a:cubicBezTo>
                  <a:pt x="4227" y="10130"/>
                  <a:pt x="3434" y="10924"/>
                  <a:pt x="3853" y="10982"/>
                </a:cubicBezTo>
                <a:cubicBezTo>
                  <a:pt x="4227" y="11056"/>
                  <a:pt x="4367" y="11041"/>
                  <a:pt x="4367" y="11232"/>
                </a:cubicBezTo>
                <a:cubicBezTo>
                  <a:pt x="4367" y="11423"/>
                  <a:pt x="4087" y="12643"/>
                  <a:pt x="3107" y="14098"/>
                </a:cubicBezTo>
                <a:cubicBezTo>
                  <a:pt x="2127" y="15567"/>
                  <a:pt x="634" y="18814"/>
                  <a:pt x="308" y="19431"/>
                </a:cubicBezTo>
                <a:cubicBezTo>
                  <a:pt x="-19" y="20034"/>
                  <a:pt x="261" y="20093"/>
                  <a:pt x="261" y="20093"/>
                </a:cubicBezTo>
                <a:cubicBezTo>
                  <a:pt x="261" y="20093"/>
                  <a:pt x="261" y="20137"/>
                  <a:pt x="75" y="20313"/>
                </a:cubicBezTo>
                <a:cubicBezTo>
                  <a:pt x="-112" y="20489"/>
                  <a:pt x="75" y="20607"/>
                  <a:pt x="401" y="20680"/>
                </a:cubicBezTo>
                <a:cubicBezTo>
                  <a:pt x="728" y="20754"/>
                  <a:pt x="774" y="20901"/>
                  <a:pt x="1474" y="21062"/>
                </a:cubicBezTo>
                <a:cubicBezTo>
                  <a:pt x="2127" y="21224"/>
                  <a:pt x="4087" y="21371"/>
                  <a:pt x="4926" y="21342"/>
                </a:cubicBezTo>
                <a:cubicBezTo>
                  <a:pt x="5766" y="21312"/>
                  <a:pt x="5533" y="21224"/>
                  <a:pt x="5486" y="20960"/>
                </a:cubicBezTo>
                <a:cubicBezTo>
                  <a:pt x="5440" y="20695"/>
                  <a:pt x="4367" y="20313"/>
                  <a:pt x="4367" y="20313"/>
                </a:cubicBezTo>
                <a:cubicBezTo>
                  <a:pt x="4367" y="20313"/>
                  <a:pt x="4320" y="20240"/>
                  <a:pt x="4600" y="20195"/>
                </a:cubicBezTo>
                <a:cubicBezTo>
                  <a:pt x="4880" y="20137"/>
                  <a:pt x="6046" y="18961"/>
                  <a:pt x="7026" y="17859"/>
                </a:cubicBezTo>
                <a:cubicBezTo>
                  <a:pt x="8052" y="16772"/>
                  <a:pt x="9872" y="14788"/>
                  <a:pt x="9872" y="14788"/>
                </a:cubicBezTo>
                <a:cubicBezTo>
                  <a:pt x="9872" y="14788"/>
                  <a:pt x="10012" y="15361"/>
                  <a:pt x="10151" y="15934"/>
                </a:cubicBezTo>
                <a:cubicBezTo>
                  <a:pt x="10245" y="16507"/>
                  <a:pt x="10338" y="18388"/>
                  <a:pt x="10151" y="18873"/>
                </a:cubicBezTo>
                <a:cubicBezTo>
                  <a:pt x="9918" y="19358"/>
                  <a:pt x="9918" y="19799"/>
                  <a:pt x="9918" y="19799"/>
                </a:cubicBezTo>
                <a:cubicBezTo>
                  <a:pt x="9918" y="19799"/>
                  <a:pt x="9918" y="19858"/>
                  <a:pt x="9918" y="20019"/>
                </a:cubicBezTo>
                <a:cubicBezTo>
                  <a:pt x="9918" y="20181"/>
                  <a:pt x="10291" y="20181"/>
                  <a:pt x="11178" y="20210"/>
                </a:cubicBezTo>
                <a:cubicBezTo>
                  <a:pt x="12064" y="20240"/>
                  <a:pt x="13277" y="20225"/>
                  <a:pt x="13277" y="20225"/>
                </a:cubicBezTo>
                <a:cubicBezTo>
                  <a:pt x="13277" y="20225"/>
                  <a:pt x="13231" y="20093"/>
                  <a:pt x="13744" y="20166"/>
                </a:cubicBezTo>
                <a:cubicBezTo>
                  <a:pt x="14210" y="20225"/>
                  <a:pt x="15237" y="20387"/>
                  <a:pt x="16170" y="20387"/>
                </a:cubicBezTo>
                <a:cubicBezTo>
                  <a:pt x="17103" y="20387"/>
                  <a:pt x="19902" y="20519"/>
                  <a:pt x="19902" y="20298"/>
                </a:cubicBezTo>
                <a:cubicBezTo>
                  <a:pt x="19902" y="20078"/>
                  <a:pt x="18829" y="19990"/>
                  <a:pt x="17849" y="19990"/>
                </a:cubicBezTo>
                <a:cubicBezTo>
                  <a:pt x="16916" y="19990"/>
                  <a:pt x="15843" y="19520"/>
                  <a:pt x="15843" y="19520"/>
                </a:cubicBezTo>
                <a:cubicBezTo>
                  <a:pt x="15843" y="19520"/>
                  <a:pt x="15843" y="19520"/>
                  <a:pt x="16123" y="19461"/>
                </a:cubicBezTo>
                <a:cubicBezTo>
                  <a:pt x="16356" y="19417"/>
                  <a:pt x="14817" y="19049"/>
                  <a:pt x="14630" y="18873"/>
                </a:cubicBezTo>
                <a:cubicBezTo>
                  <a:pt x="14397" y="18697"/>
                  <a:pt x="14444" y="18667"/>
                  <a:pt x="14630" y="18241"/>
                </a:cubicBezTo>
                <a:cubicBezTo>
                  <a:pt x="14770" y="17830"/>
                  <a:pt x="15143" y="16463"/>
                  <a:pt x="15610" y="15640"/>
                </a:cubicBezTo>
                <a:cubicBezTo>
                  <a:pt x="16030" y="14803"/>
                  <a:pt x="16590" y="13995"/>
                  <a:pt x="16916" y="13289"/>
                </a:cubicBezTo>
                <a:cubicBezTo>
                  <a:pt x="17243" y="12569"/>
                  <a:pt x="17429" y="11409"/>
                  <a:pt x="17429" y="11409"/>
                </a:cubicBezTo>
                <a:cubicBezTo>
                  <a:pt x="17429" y="11409"/>
                  <a:pt x="17616" y="11394"/>
                  <a:pt x="17942" y="11306"/>
                </a:cubicBezTo>
                <a:cubicBezTo>
                  <a:pt x="18269" y="11218"/>
                  <a:pt x="18176" y="10997"/>
                  <a:pt x="17989" y="10747"/>
                </a:cubicBezTo>
                <a:cubicBezTo>
                  <a:pt x="17849" y="10483"/>
                  <a:pt x="17616" y="9410"/>
                  <a:pt x="17476" y="8896"/>
                </a:cubicBezTo>
                <a:cubicBezTo>
                  <a:pt x="17289" y="8382"/>
                  <a:pt x="16636" y="7618"/>
                  <a:pt x="16636" y="7618"/>
                </a:cubicBezTo>
                <a:cubicBezTo>
                  <a:pt x="16636" y="7618"/>
                  <a:pt x="17149" y="7544"/>
                  <a:pt x="17476" y="7441"/>
                </a:cubicBezTo>
                <a:cubicBezTo>
                  <a:pt x="17802" y="7353"/>
                  <a:pt x="17849" y="7118"/>
                  <a:pt x="17849" y="7118"/>
                </a:cubicBezTo>
                <a:cubicBezTo>
                  <a:pt x="17849" y="7118"/>
                  <a:pt x="19855" y="7177"/>
                  <a:pt x="20695" y="7059"/>
                </a:cubicBezTo>
                <a:cubicBezTo>
                  <a:pt x="21488" y="6956"/>
                  <a:pt x="21348" y="6383"/>
                  <a:pt x="21068" y="5972"/>
                </a:cubicBezTo>
                <a:close/>
                <a:moveTo>
                  <a:pt x="14397" y="6501"/>
                </a:moveTo>
                <a:cubicBezTo>
                  <a:pt x="14397" y="6501"/>
                  <a:pt x="15283" y="6413"/>
                  <a:pt x="15283" y="6192"/>
                </a:cubicBezTo>
                <a:cubicBezTo>
                  <a:pt x="15283" y="5957"/>
                  <a:pt x="14583" y="5810"/>
                  <a:pt x="14257" y="5795"/>
                </a:cubicBezTo>
                <a:cubicBezTo>
                  <a:pt x="13930" y="5795"/>
                  <a:pt x="14490" y="5634"/>
                  <a:pt x="15143" y="5810"/>
                </a:cubicBezTo>
                <a:cubicBezTo>
                  <a:pt x="15843" y="5987"/>
                  <a:pt x="16356" y="6751"/>
                  <a:pt x="16356" y="6751"/>
                </a:cubicBezTo>
                <a:cubicBezTo>
                  <a:pt x="16356" y="6751"/>
                  <a:pt x="14957" y="6574"/>
                  <a:pt x="14397" y="6501"/>
                </a:cubicBezTo>
                <a:close/>
                <a:moveTo>
                  <a:pt x="16216" y="7706"/>
                </a:moveTo>
                <a:cubicBezTo>
                  <a:pt x="16216" y="7706"/>
                  <a:pt x="16310" y="7118"/>
                  <a:pt x="16356" y="6868"/>
                </a:cubicBezTo>
                <a:cubicBezTo>
                  <a:pt x="16776" y="7573"/>
                  <a:pt x="16776" y="7573"/>
                  <a:pt x="16776" y="7573"/>
                </a:cubicBezTo>
                <a:lnTo>
                  <a:pt x="16216" y="7706"/>
                </a:lnTo>
                <a:close/>
              </a:path>
            </a:pathLst>
          </a:custGeom>
          <a:solidFill>
            <a:srgbClr val="6C6C6C"/>
          </a:solidFill>
          <a:ln>
            <a:round/>
          </a:ln>
          <a:effectLst>
            <a:outerShdw sx="100000" sy="100000" kx="0" ky="0" algn="b" rotWithShape="0" blurRad="76200" dist="0" dir="13500000">
              <a:srgbClr val="000000">
                <a:alpha val="6000"/>
              </a:srgbClr>
            </a:outerShdw>
          </a:effectLst>
        </p:spPr>
        <p:txBody>
          <a:bodyPr lIns="0" tIns="0" rIns="0" bIns="0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2" name="Shape 22"/>
          <p:cNvSpPr/>
          <p:nvPr/>
        </p:nvSpPr>
        <p:spPr>
          <a:xfrm>
            <a:off x="10263915" y="2888155"/>
            <a:ext cx="1045048" cy="392926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359" h="21600" fill="norm" stroke="1" extrusionOk="0">
                <a:moveTo>
                  <a:pt x="20650" y="7057"/>
                </a:moveTo>
                <a:cubicBezTo>
                  <a:pt x="21325" y="6699"/>
                  <a:pt x="21518" y="6151"/>
                  <a:pt x="21229" y="5650"/>
                </a:cubicBezTo>
                <a:cubicBezTo>
                  <a:pt x="21036" y="5174"/>
                  <a:pt x="20843" y="4458"/>
                  <a:pt x="20264" y="4053"/>
                </a:cubicBezTo>
                <a:cubicBezTo>
                  <a:pt x="19589" y="3624"/>
                  <a:pt x="17082" y="3600"/>
                  <a:pt x="17082" y="3600"/>
                </a:cubicBezTo>
                <a:cubicBezTo>
                  <a:pt x="17082" y="3600"/>
                  <a:pt x="17275" y="3385"/>
                  <a:pt x="16504" y="3171"/>
                </a:cubicBezTo>
                <a:cubicBezTo>
                  <a:pt x="15732" y="2956"/>
                  <a:pt x="15636" y="2694"/>
                  <a:pt x="15443" y="2336"/>
                </a:cubicBezTo>
                <a:cubicBezTo>
                  <a:pt x="15250" y="1955"/>
                  <a:pt x="14864" y="1717"/>
                  <a:pt x="14864" y="1478"/>
                </a:cubicBezTo>
                <a:cubicBezTo>
                  <a:pt x="14864" y="1240"/>
                  <a:pt x="14575" y="1264"/>
                  <a:pt x="14189" y="858"/>
                </a:cubicBezTo>
                <a:cubicBezTo>
                  <a:pt x="13804" y="453"/>
                  <a:pt x="12164" y="0"/>
                  <a:pt x="10236" y="0"/>
                </a:cubicBezTo>
                <a:cubicBezTo>
                  <a:pt x="10236" y="0"/>
                  <a:pt x="10236" y="0"/>
                  <a:pt x="10236" y="0"/>
                </a:cubicBezTo>
                <a:cubicBezTo>
                  <a:pt x="7150" y="0"/>
                  <a:pt x="6379" y="1144"/>
                  <a:pt x="6089" y="1526"/>
                </a:cubicBezTo>
                <a:cubicBezTo>
                  <a:pt x="5897" y="1883"/>
                  <a:pt x="5511" y="2122"/>
                  <a:pt x="5993" y="2408"/>
                </a:cubicBezTo>
                <a:cubicBezTo>
                  <a:pt x="6475" y="2694"/>
                  <a:pt x="5897" y="2766"/>
                  <a:pt x="4739" y="2980"/>
                </a:cubicBezTo>
                <a:cubicBezTo>
                  <a:pt x="3679" y="3219"/>
                  <a:pt x="4547" y="3457"/>
                  <a:pt x="4547" y="3457"/>
                </a:cubicBezTo>
                <a:cubicBezTo>
                  <a:pt x="4547" y="3457"/>
                  <a:pt x="3486" y="3624"/>
                  <a:pt x="2618" y="3672"/>
                </a:cubicBezTo>
                <a:cubicBezTo>
                  <a:pt x="1750" y="3695"/>
                  <a:pt x="786" y="4434"/>
                  <a:pt x="593" y="4864"/>
                </a:cubicBezTo>
                <a:cubicBezTo>
                  <a:pt x="400" y="5269"/>
                  <a:pt x="304" y="5245"/>
                  <a:pt x="111" y="5555"/>
                </a:cubicBezTo>
                <a:cubicBezTo>
                  <a:pt x="-82" y="5889"/>
                  <a:pt x="14" y="6652"/>
                  <a:pt x="111" y="7200"/>
                </a:cubicBezTo>
                <a:cubicBezTo>
                  <a:pt x="304" y="7725"/>
                  <a:pt x="2907" y="7772"/>
                  <a:pt x="2907" y="7772"/>
                </a:cubicBezTo>
                <a:cubicBezTo>
                  <a:pt x="2907" y="7772"/>
                  <a:pt x="2907" y="8297"/>
                  <a:pt x="2618" y="8583"/>
                </a:cubicBezTo>
                <a:cubicBezTo>
                  <a:pt x="2232" y="8893"/>
                  <a:pt x="593" y="9656"/>
                  <a:pt x="1075" y="9703"/>
                </a:cubicBezTo>
                <a:cubicBezTo>
                  <a:pt x="1461" y="9751"/>
                  <a:pt x="2907" y="9799"/>
                  <a:pt x="2907" y="9799"/>
                </a:cubicBezTo>
                <a:cubicBezTo>
                  <a:pt x="2907" y="9799"/>
                  <a:pt x="2618" y="10657"/>
                  <a:pt x="2811" y="11086"/>
                </a:cubicBezTo>
                <a:cubicBezTo>
                  <a:pt x="2907" y="11515"/>
                  <a:pt x="3293" y="12970"/>
                  <a:pt x="3293" y="13470"/>
                </a:cubicBezTo>
                <a:cubicBezTo>
                  <a:pt x="3293" y="13971"/>
                  <a:pt x="4739" y="13804"/>
                  <a:pt x="4739" y="13804"/>
                </a:cubicBezTo>
                <a:cubicBezTo>
                  <a:pt x="4739" y="13804"/>
                  <a:pt x="4932" y="14114"/>
                  <a:pt x="5125" y="14472"/>
                </a:cubicBezTo>
                <a:cubicBezTo>
                  <a:pt x="5318" y="14829"/>
                  <a:pt x="5125" y="15282"/>
                  <a:pt x="4932" y="15807"/>
                </a:cubicBezTo>
                <a:cubicBezTo>
                  <a:pt x="4836" y="16331"/>
                  <a:pt x="7150" y="18358"/>
                  <a:pt x="7729" y="18834"/>
                </a:cubicBezTo>
                <a:cubicBezTo>
                  <a:pt x="8404" y="19287"/>
                  <a:pt x="8789" y="19526"/>
                  <a:pt x="8404" y="19812"/>
                </a:cubicBezTo>
                <a:cubicBezTo>
                  <a:pt x="8114" y="20122"/>
                  <a:pt x="8597" y="20217"/>
                  <a:pt x="8500" y="20718"/>
                </a:cubicBezTo>
                <a:cubicBezTo>
                  <a:pt x="8500" y="21171"/>
                  <a:pt x="9175" y="21505"/>
                  <a:pt x="10236" y="21576"/>
                </a:cubicBezTo>
                <a:cubicBezTo>
                  <a:pt x="10429" y="21600"/>
                  <a:pt x="10622" y="21600"/>
                  <a:pt x="10718" y="21600"/>
                </a:cubicBezTo>
                <a:cubicBezTo>
                  <a:pt x="12068" y="21600"/>
                  <a:pt x="12357" y="20789"/>
                  <a:pt x="12068" y="20623"/>
                </a:cubicBezTo>
                <a:cubicBezTo>
                  <a:pt x="11779" y="20432"/>
                  <a:pt x="11682" y="20193"/>
                  <a:pt x="11682" y="20193"/>
                </a:cubicBezTo>
                <a:cubicBezTo>
                  <a:pt x="11682" y="20193"/>
                  <a:pt x="12164" y="20336"/>
                  <a:pt x="12839" y="20384"/>
                </a:cubicBezTo>
                <a:cubicBezTo>
                  <a:pt x="13418" y="20432"/>
                  <a:pt x="14382" y="20432"/>
                  <a:pt x="15057" y="20336"/>
                </a:cubicBezTo>
                <a:cubicBezTo>
                  <a:pt x="15732" y="20217"/>
                  <a:pt x="14479" y="19740"/>
                  <a:pt x="13514" y="19502"/>
                </a:cubicBezTo>
                <a:cubicBezTo>
                  <a:pt x="12647" y="19264"/>
                  <a:pt x="11875" y="18691"/>
                  <a:pt x="11875" y="18215"/>
                </a:cubicBezTo>
                <a:cubicBezTo>
                  <a:pt x="11875" y="17762"/>
                  <a:pt x="13514" y="16641"/>
                  <a:pt x="14286" y="15974"/>
                </a:cubicBezTo>
                <a:cubicBezTo>
                  <a:pt x="15154" y="15330"/>
                  <a:pt x="14672" y="14710"/>
                  <a:pt x="14961" y="14567"/>
                </a:cubicBezTo>
                <a:cubicBezTo>
                  <a:pt x="15154" y="14424"/>
                  <a:pt x="15154" y="13875"/>
                  <a:pt x="15154" y="13875"/>
                </a:cubicBezTo>
                <a:cubicBezTo>
                  <a:pt x="15154" y="13875"/>
                  <a:pt x="15347" y="13875"/>
                  <a:pt x="15925" y="13875"/>
                </a:cubicBezTo>
                <a:cubicBezTo>
                  <a:pt x="16504" y="13875"/>
                  <a:pt x="16504" y="13947"/>
                  <a:pt x="16504" y="13589"/>
                </a:cubicBezTo>
                <a:cubicBezTo>
                  <a:pt x="16504" y="13232"/>
                  <a:pt x="17661" y="11849"/>
                  <a:pt x="18239" y="11301"/>
                </a:cubicBezTo>
                <a:cubicBezTo>
                  <a:pt x="18722" y="10776"/>
                  <a:pt x="18722" y="9918"/>
                  <a:pt x="18722" y="9918"/>
                </a:cubicBezTo>
                <a:cubicBezTo>
                  <a:pt x="18722" y="9918"/>
                  <a:pt x="19107" y="9918"/>
                  <a:pt x="19782" y="9870"/>
                </a:cubicBezTo>
                <a:cubicBezTo>
                  <a:pt x="20554" y="9846"/>
                  <a:pt x="19975" y="9513"/>
                  <a:pt x="19107" y="8845"/>
                </a:cubicBezTo>
                <a:cubicBezTo>
                  <a:pt x="18143" y="8201"/>
                  <a:pt x="18432" y="7462"/>
                  <a:pt x="18432" y="7462"/>
                </a:cubicBezTo>
                <a:cubicBezTo>
                  <a:pt x="18432" y="7462"/>
                  <a:pt x="19975" y="7415"/>
                  <a:pt x="20650" y="7057"/>
                </a:cubicBezTo>
                <a:close/>
                <a:moveTo>
                  <a:pt x="6957" y="6652"/>
                </a:moveTo>
                <a:cubicBezTo>
                  <a:pt x="6957" y="6819"/>
                  <a:pt x="6764" y="6962"/>
                  <a:pt x="6764" y="6962"/>
                </a:cubicBezTo>
                <a:cubicBezTo>
                  <a:pt x="6764" y="6962"/>
                  <a:pt x="6379" y="6962"/>
                  <a:pt x="5993" y="6890"/>
                </a:cubicBezTo>
                <a:cubicBezTo>
                  <a:pt x="6186" y="6795"/>
                  <a:pt x="6186" y="6461"/>
                  <a:pt x="6186" y="6461"/>
                </a:cubicBezTo>
                <a:cubicBezTo>
                  <a:pt x="6957" y="6413"/>
                  <a:pt x="6957" y="6413"/>
                  <a:pt x="6957" y="6413"/>
                </a:cubicBezTo>
                <a:cubicBezTo>
                  <a:pt x="6957" y="6413"/>
                  <a:pt x="6957" y="6485"/>
                  <a:pt x="6957" y="6652"/>
                </a:cubicBezTo>
                <a:close/>
                <a:moveTo>
                  <a:pt x="10525" y="14805"/>
                </a:moveTo>
                <a:cubicBezTo>
                  <a:pt x="10429" y="14901"/>
                  <a:pt x="10332" y="15044"/>
                  <a:pt x="10236" y="15187"/>
                </a:cubicBezTo>
                <a:cubicBezTo>
                  <a:pt x="10236" y="15306"/>
                  <a:pt x="10236" y="15401"/>
                  <a:pt x="10236" y="15401"/>
                </a:cubicBezTo>
                <a:cubicBezTo>
                  <a:pt x="10236" y="15401"/>
                  <a:pt x="10139" y="15211"/>
                  <a:pt x="10139" y="15068"/>
                </a:cubicBezTo>
                <a:cubicBezTo>
                  <a:pt x="10139" y="14925"/>
                  <a:pt x="9754" y="14781"/>
                  <a:pt x="9947" y="14591"/>
                </a:cubicBezTo>
                <a:cubicBezTo>
                  <a:pt x="10043" y="14495"/>
                  <a:pt x="10139" y="14352"/>
                  <a:pt x="10236" y="14209"/>
                </a:cubicBezTo>
                <a:cubicBezTo>
                  <a:pt x="10429" y="14019"/>
                  <a:pt x="10525" y="13828"/>
                  <a:pt x="10525" y="13828"/>
                </a:cubicBezTo>
                <a:cubicBezTo>
                  <a:pt x="10525" y="14328"/>
                  <a:pt x="10718" y="14662"/>
                  <a:pt x="10525" y="14805"/>
                </a:cubicBezTo>
                <a:close/>
                <a:moveTo>
                  <a:pt x="11104" y="5364"/>
                </a:moveTo>
                <a:cubicBezTo>
                  <a:pt x="11007" y="5507"/>
                  <a:pt x="10332" y="5102"/>
                  <a:pt x="9850" y="4649"/>
                </a:cubicBezTo>
                <a:cubicBezTo>
                  <a:pt x="9464" y="4196"/>
                  <a:pt x="8693" y="3528"/>
                  <a:pt x="8693" y="3099"/>
                </a:cubicBezTo>
                <a:cubicBezTo>
                  <a:pt x="8693" y="3099"/>
                  <a:pt x="10043" y="3385"/>
                  <a:pt x="10043" y="3600"/>
                </a:cubicBezTo>
                <a:cubicBezTo>
                  <a:pt x="10043" y="3838"/>
                  <a:pt x="10718" y="4554"/>
                  <a:pt x="11007" y="4768"/>
                </a:cubicBezTo>
                <a:cubicBezTo>
                  <a:pt x="11200" y="4983"/>
                  <a:pt x="11393" y="4506"/>
                  <a:pt x="11875" y="4291"/>
                </a:cubicBezTo>
                <a:cubicBezTo>
                  <a:pt x="12357" y="4077"/>
                  <a:pt x="12550" y="3886"/>
                  <a:pt x="12261" y="3719"/>
                </a:cubicBezTo>
                <a:cubicBezTo>
                  <a:pt x="11972" y="3552"/>
                  <a:pt x="13032" y="3481"/>
                  <a:pt x="13707" y="3052"/>
                </a:cubicBezTo>
                <a:cubicBezTo>
                  <a:pt x="13804" y="3219"/>
                  <a:pt x="13804" y="3338"/>
                  <a:pt x="13707" y="3505"/>
                </a:cubicBezTo>
                <a:cubicBezTo>
                  <a:pt x="13707" y="3648"/>
                  <a:pt x="12647" y="4434"/>
                  <a:pt x="12357" y="4577"/>
                </a:cubicBezTo>
                <a:cubicBezTo>
                  <a:pt x="11972" y="4744"/>
                  <a:pt x="11200" y="5221"/>
                  <a:pt x="11104" y="5364"/>
                </a:cubicBezTo>
                <a:close/>
                <a:moveTo>
                  <a:pt x="14286" y="7939"/>
                </a:moveTo>
                <a:cubicBezTo>
                  <a:pt x="14286" y="7939"/>
                  <a:pt x="13225" y="8058"/>
                  <a:pt x="13225" y="7939"/>
                </a:cubicBezTo>
                <a:cubicBezTo>
                  <a:pt x="13322" y="7844"/>
                  <a:pt x="13514" y="7510"/>
                  <a:pt x="13514" y="7510"/>
                </a:cubicBezTo>
                <a:cubicBezTo>
                  <a:pt x="14286" y="7510"/>
                  <a:pt x="14286" y="7510"/>
                  <a:pt x="14286" y="7510"/>
                </a:cubicBezTo>
                <a:lnTo>
                  <a:pt x="14286" y="7939"/>
                </a:lnTo>
                <a:close/>
              </a:path>
            </a:pathLst>
          </a:custGeom>
          <a:solidFill>
            <a:srgbClr val="515151"/>
          </a:solidFill>
          <a:ln>
            <a:round/>
          </a:ln>
          <a:effectLst>
            <a:outerShdw sx="100000" sy="100000" kx="0" ky="0" algn="b" rotWithShape="0" blurRad="76200" dist="0" dir="13500000">
              <a:srgbClr val="000000">
                <a:alpha val="6000"/>
              </a:srgbClr>
            </a:outerShdw>
          </a:effectLst>
        </p:spPr>
        <p:txBody>
          <a:bodyPr lIns="0" tIns="0" rIns="0" bIns="0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3" name="Shape 23"/>
          <p:cNvSpPr/>
          <p:nvPr/>
        </p:nvSpPr>
        <p:spPr>
          <a:xfrm>
            <a:off x="9064707" y="2824005"/>
            <a:ext cx="1729033" cy="410559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403" h="21510" fill="norm" stroke="1" extrusionOk="0">
                <a:moveTo>
                  <a:pt x="20655" y="20929"/>
                </a:moveTo>
                <a:cubicBezTo>
                  <a:pt x="20063" y="20784"/>
                  <a:pt x="19626" y="20402"/>
                  <a:pt x="19408" y="20297"/>
                </a:cubicBezTo>
                <a:cubicBezTo>
                  <a:pt x="19190" y="20205"/>
                  <a:pt x="19471" y="20231"/>
                  <a:pt x="19284" y="20034"/>
                </a:cubicBezTo>
                <a:cubicBezTo>
                  <a:pt x="19097" y="19836"/>
                  <a:pt x="18504" y="18678"/>
                  <a:pt x="18411" y="18309"/>
                </a:cubicBezTo>
                <a:cubicBezTo>
                  <a:pt x="18286" y="17928"/>
                  <a:pt x="18348" y="16651"/>
                  <a:pt x="17943" y="16045"/>
                </a:cubicBezTo>
                <a:cubicBezTo>
                  <a:pt x="17507" y="15440"/>
                  <a:pt x="16198" y="13492"/>
                  <a:pt x="16011" y="12965"/>
                </a:cubicBezTo>
                <a:cubicBezTo>
                  <a:pt x="15824" y="12426"/>
                  <a:pt x="15543" y="11886"/>
                  <a:pt x="15543" y="11596"/>
                </a:cubicBezTo>
                <a:cubicBezTo>
                  <a:pt x="15543" y="11294"/>
                  <a:pt x="15481" y="11096"/>
                  <a:pt x="15263" y="10886"/>
                </a:cubicBezTo>
                <a:cubicBezTo>
                  <a:pt x="15076" y="10675"/>
                  <a:pt x="15325" y="10385"/>
                  <a:pt x="15325" y="10385"/>
                </a:cubicBezTo>
                <a:cubicBezTo>
                  <a:pt x="15325" y="10385"/>
                  <a:pt x="15824" y="10543"/>
                  <a:pt x="16135" y="10662"/>
                </a:cubicBezTo>
                <a:cubicBezTo>
                  <a:pt x="16447" y="10780"/>
                  <a:pt x="16447" y="10596"/>
                  <a:pt x="16291" y="10333"/>
                </a:cubicBezTo>
                <a:cubicBezTo>
                  <a:pt x="16135" y="10069"/>
                  <a:pt x="16229" y="9925"/>
                  <a:pt x="16385" y="10004"/>
                </a:cubicBezTo>
                <a:cubicBezTo>
                  <a:pt x="16541" y="10096"/>
                  <a:pt x="16665" y="9582"/>
                  <a:pt x="17039" y="9280"/>
                </a:cubicBezTo>
                <a:cubicBezTo>
                  <a:pt x="17445" y="8964"/>
                  <a:pt x="18286" y="8332"/>
                  <a:pt x="18099" y="7977"/>
                </a:cubicBezTo>
                <a:cubicBezTo>
                  <a:pt x="17912" y="7608"/>
                  <a:pt x="17819" y="6976"/>
                  <a:pt x="17600" y="6660"/>
                </a:cubicBezTo>
                <a:cubicBezTo>
                  <a:pt x="17351" y="6358"/>
                  <a:pt x="17133" y="5805"/>
                  <a:pt x="16852" y="5463"/>
                </a:cubicBezTo>
                <a:cubicBezTo>
                  <a:pt x="16572" y="5120"/>
                  <a:pt x="16634" y="4949"/>
                  <a:pt x="16291" y="4607"/>
                </a:cubicBezTo>
                <a:cubicBezTo>
                  <a:pt x="15917" y="4265"/>
                  <a:pt x="15543" y="3883"/>
                  <a:pt x="15543" y="3712"/>
                </a:cubicBezTo>
                <a:cubicBezTo>
                  <a:pt x="15543" y="3620"/>
                  <a:pt x="15450" y="3541"/>
                  <a:pt x="15107" y="3488"/>
                </a:cubicBezTo>
                <a:cubicBezTo>
                  <a:pt x="14858" y="3435"/>
                  <a:pt x="14421" y="3396"/>
                  <a:pt x="13798" y="3356"/>
                </a:cubicBezTo>
                <a:cubicBezTo>
                  <a:pt x="13143" y="3317"/>
                  <a:pt x="12551" y="3264"/>
                  <a:pt x="12084" y="3199"/>
                </a:cubicBezTo>
                <a:cubicBezTo>
                  <a:pt x="12052" y="3199"/>
                  <a:pt x="12021" y="3185"/>
                  <a:pt x="11990" y="3185"/>
                </a:cubicBezTo>
                <a:cubicBezTo>
                  <a:pt x="11990" y="3185"/>
                  <a:pt x="11959" y="3185"/>
                  <a:pt x="11959" y="3185"/>
                </a:cubicBezTo>
                <a:cubicBezTo>
                  <a:pt x="11335" y="3093"/>
                  <a:pt x="10525" y="2817"/>
                  <a:pt x="10525" y="2817"/>
                </a:cubicBezTo>
                <a:cubicBezTo>
                  <a:pt x="10276" y="2962"/>
                  <a:pt x="10276" y="2962"/>
                  <a:pt x="10276" y="2962"/>
                </a:cubicBezTo>
                <a:cubicBezTo>
                  <a:pt x="10369" y="2909"/>
                  <a:pt x="10432" y="2869"/>
                  <a:pt x="10525" y="2817"/>
                </a:cubicBezTo>
                <a:cubicBezTo>
                  <a:pt x="10432" y="2777"/>
                  <a:pt x="10276" y="2685"/>
                  <a:pt x="10432" y="2685"/>
                </a:cubicBezTo>
                <a:cubicBezTo>
                  <a:pt x="10774" y="2672"/>
                  <a:pt x="10837" y="2093"/>
                  <a:pt x="11024" y="1922"/>
                </a:cubicBezTo>
                <a:cubicBezTo>
                  <a:pt x="11211" y="1751"/>
                  <a:pt x="11148" y="1632"/>
                  <a:pt x="11024" y="1474"/>
                </a:cubicBezTo>
                <a:cubicBezTo>
                  <a:pt x="10899" y="1329"/>
                  <a:pt x="11148" y="1106"/>
                  <a:pt x="10837" y="856"/>
                </a:cubicBezTo>
                <a:cubicBezTo>
                  <a:pt x="10525" y="619"/>
                  <a:pt x="10961" y="316"/>
                  <a:pt x="10525" y="290"/>
                </a:cubicBezTo>
                <a:cubicBezTo>
                  <a:pt x="10089" y="263"/>
                  <a:pt x="10245" y="39"/>
                  <a:pt x="9839" y="39"/>
                </a:cubicBezTo>
                <a:cubicBezTo>
                  <a:pt x="9715" y="39"/>
                  <a:pt x="9621" y="26"/>
                  <a:pt x="9559" y="0"/>
                </a:cubicBezTo>
                <a:cubicBezTo>
                  <a:pt x="9216" y="276"/>
                  <a:pt x="8686" y="184"/>
                  <a:pt x="8686" y="184"/>
                </a:cubicBezTo>
                <a:cubicBezTo>
                  <a:pt x="7876" y="105"/>
                  <a:pt x="7346" y="184"/>
                  <a:pt x="6972" y="303"/>
                </a:cubicBezTo>
                <a:cubicBezTo>
                  <a:pt x="6972" y="303"/>
                  <a:pt x="6941" y="316"/>
                  <a:pt x="6909" y="316"/>
                </a:cubicBezTo>
                <a:cubicBezTo>
                  <a:pt x="6442" y="500"/>
                  <a:pt x="6286" y="750"/>
                  <a:pt x="6286" y="763"/>
                </a:cubicBezTo>
                <a:cubicBezTo>
                  <a:pt x="6255" y="856"/>
                  <a:pt x="6224" y="948"/>
                  <a:pt x="6224" y="1014"/>
                </a:cubicBezTo>
                <a:cubicBezTo>
                  <a:pt x="6286" y="1250"/>
                  <a:pt x="6442" y="1487"/>
                  <a:pt x="6473" y="1593"/>
                </a:cubicBezTo>
                <a:cubicBezTo>
                  <a:pt x="6504" y="1685"/>
                  <a:pt x="6629" y="2080"/>
                  <a:pt x="6816" y="2080"/>
                </a:cubicBezTo>
                <a:cubicBezTo>
                  <a:pt x="7003" y="2080"/>
                  <a:pt x="7065" y="2093"/>
                  <a:pt x="7065" y="2093"/>
                </a:cubicBezTo>
                <a:cubicBezTo>
                  <a:pt x="7065" y="2093"/>
                  <a:pt x="7284" y="2396"/>
                  <a:pt x="7284" y="2633"/>
                </a:cubicBezTo>
                <a:cubicBezTo>
                  <a:pt x="7284" y="2738"/>
                  <a:pt x="7284" y="2790"/>
                  <a:pt x="7284" y="2830"/>
                </a:cubicBezTo>
                <a:cubicBezTo>
                  <a:pt x="7284" y="2830"/>
                  <a:pt x="7284" y="2830"/>
                  <a:pt x="7284" y="2830"/>
                </a:cubicBezTo>
                <a:cubicBezTo>
                  <a:pt x="7284" y="2830"/>
                  <a:pt x="7284" y="2830"/>
                  <a:pt x="7284" y="2830"/>
                </a:cubicBezTo>
                <a:cubicBezTo>
                  <a:pt x="7284" y="2830"/>
                  <a:pt x="7284" y="2830"/>
                  <a:pt x="7284" y="2830"/>
                </a:cubicBezTo>
                <a:cubicBezTo>
                  <a:pt x="7284" y="2830"/>
                  <a:pt x="6785" y="3133"/>
                  <a:pt x="6224" y="3238"/>
                </a:cubicBezTo>
                <a:cubicBezTo>
                  <a:pt x="5663" y="3356"/>
                  <a:pt x="4852" y="3528"/>
                  <a:pt x="4385" y="3580"/>
                </a:cubicBezTo>
                <a:cubicBezTo>
                  <a:pt x="4042" y="3620"/>
                  <a:pt x="3668" y="3672"/>
                  <a:pt x="3387" y="3751"/>
                </a:cubicBezTo>
                <a:cubicBezTo>
                  <a:pt x="3013" y="3857"/>
                  <a:pt x="2702" y="4015"/>
                  <a:pt x="2577" y="4291"/>
                </a:cubicBezTo>
                <a:cubicBezTo>
                  <a:pt x="2359" y="4804"/>
                  <a:pt x="1112" y="6516"/>
                  <a:pt x="489" y="6989"/>
                </a:cubicBezTo>
                <a:cubicBezTo>
                  <a:pt x="-103" y="7463"/>
                  <a:pt x="-197" y="8108"/>
                  <a:pt x="426" y="8503"/>
                </a:cubicBezTo>
                <a:cubicBezTo>
                  <a:pt x="1019" y="8898"/>
                  <a:pt x="2484" y="9872"/>
                  <a:pt x="2702" y="10004"/>
                </a:cubicBezTo>
                <a:cubicBezTo>
                  <a:pt x="2920" y="10135"/>
                  <a:pt x="2982" y="10241"/>
                  <a:pt x="3325" y="10227"/>
                </a:cubicBezTo>
                <a:cubicBezTo>
                  <a:pt x="3325" y="10227"/>
                  <a:pt x="3356" y="10214"/>
                  <a:pt x="3387" y="10214"/>
                </a:cubicBezTo>
                <a:cubicBezTo>
                  <a:pt x="3668" y="10214"/>
                  <a:pt x="3855" y="10227"/>
                  <a:pt x="3855" y="10227"/>
                </a:cubicBezTo>
                <a:cubicBezTo>
                  <a:pt x="3855" y="10227"/>
                  <a:pt x="4011" y="10478"/>
                  <a:pt x="4260" y="10556"/>
                </a:cubicBezTo>
                <a:cubicBezTo>
                  <a:pt x="4509" y="10635"/>
                  <a:pt x="4821" y="10899"/>
                  <a:pt x="4884" y="10807"/>
                </a:cubicBezTo>
                <a:cubicBezTo>
                  <a:pt x="4977" y="10714"/>
                  <a:pt x="5195" y="11478"/>
                  <a:pt x="5413" y="11886"/>
                </a:cubicBezTo>
                <a:cubicBezTo>
                  <a:pt x="5632" y="12294"/>
                  <a:pt x="6660" y="15163"/>
                  <a:pt x="6660" y="15571"/>
                </a:cubicBezTo>
                <a:cubicBezTo>
                  <a:pt x="6660" y="15980"/>
                  <a:pt x="7034" y="16401"/>
                  <a:pt x="7003" y="16690"/>
                </a:cubicBezTo>
                <a:cubicBezTo>
                  <a:pt x="6972" y="16993"/>
                  <a:pt x="7128" y="17756"/>
                  <a:pt x="7159" y="18178"/>
                </a:cubicBezTo>
                <a:cubicBezTo>
                  <a:pt x="7190" y="18599"/>
                  <a:pt x="8125" y="19046"/>
                  <a:pt x="8125" y="19349"/>
                </a:cubicBezTo>
                <a:cubicBezTo>
                  <a:pt x="8125" y="19665"/>
                  <a:pt x="7907" y="19810"/>
                  <a:pt x="8000" y="19994"/>
                </a:cubicBezTo>
                <a:cubicBezTo>
                  <a:pt x="8125" y="20165"/>
                  <a:pt x="8094" y="20297"/>
                  <a:pt x="7626" y="20507"/>
                </a:cubicBezTo>
                <a:cubicBezTo>
                  <a:pt x="7159" y="20718"/>
                  <a:pt x="6972" y="20916"/>
                  <a:pt x="7003" y="21087"/>
                </a:cubicBezTo>
                <a:cubicBezTo>
                  <a:pt x="7034" y="21245"/>
                  <a:pt x="7159" y="21310"/>
                  <a:pt x="8094" y="21324"/>
                </a:cubicBezTo>
                <a:cubicBezTo>
                  <a:pt x="9029" y="21337"/>
                  <a:pt x="9902" y="21231"/>
                  <a:pt x="9902" y="21126"/>
                </a:cubicBezTo>
                <a:cubicBezTo>
                  <a:pt x="9902" y="21034"/>
                  <a:pt x="10213" y="20995"/>
                  <a:pt x="10494" y="20995"/>
                </a:cubicBezTo>
                <a:cubicBezTo>
                  <a:pt x="10743" y="20995"/>
                  <a:pt x="10712" y="20889"/>
                  <a:pt x="10587" y="20652"/>
                </a:cubicBezTo>
                <a:cubicBezTo>
                  <a:pt x="10494" y="20429"/>
                  <a:pt x="10089" y="20113"/>
                  <a:pt x="10338" y="20152"/>
                </a:cubicBezTo>
                <a:cubicBezTo>
                  <a:pt x="10556" y="20178"/>
                  <a:pt x="10743" y="20113"/>
                  <a:pt x="10743" y="19797"/>
                </a:cubicBezTo>
                <a:cubicBezTo>
                  <a:pt x="10743" y="19468"/>
                  <a:pt x="10868" y="19362"/>
                  <a:pt x="10525" y="19178"/>
                </a:cubicBezTo>
                <a:cubicBezTo>
                  <a:pt x="10182" y="18981"/>
                  <a:pt x="10245" y="18625"/>
                  <a:pt x="10338" y="18322"/>
                </a:cubicBezTo>
                <a:cubicBezTo>
                  <a:pt x="10400" y="18033"/>
                  <a:pt x="10650" y="17822"/>
                  <a:pt x="10463" y="17467"/>
                </a:cubicBezTo>
                <a:cubicBezTo>
                  <a:pt x="10245" y="17098"/>
                  <a:pt x="10213" y="16664"/>
                  <a:pt x="10338" y="16480"/>
                </a:cubicBezTo>
                <a:cubicBezTo>
                  <a:pt x="10463" y="16309"/>
                  <a:pt x="10369" y="16085"/>
                  <a:pt x="10058" y="15940"/>
                </a:cubicBezTo>
                <a:cubicBezTo>
                  <a:pt x="9746" y="15795"/>
                  <a:pt x="10213" y="15532"/>
                  <a:pt x="10213" y="15374"/>
                </a:cubicBezTo>
                <a:cubicBezTo>
                  <a:pt x="10213" y="15216"/>
                  <a:pt x="10089" y="14532"/>
                  <a:pt x="10307" y="13847"/>
                </a:cubicBezTo>
                <a:cubicBezTo>
                  <a:pt x="10494" y="13150"/>
                  <a:pt x="10525" y="12636"/>
                  <a:pt x="10556" y="12452"/>
                </a:cubicBezTo>
                <a:cubicBezTo>
                  <a:pt x="10587" y="12281"/>
                  <a:pt x="10837" y="12360"/>
                  <a:pt x="11398" y="13044"/>
                </a:cubicBezTo>
                <a:cubicBezTo>
                  <a:pt x="11990" y="13729"/>
                  <a:pt x="13455" y="15861"/>
                  <a:pt x="13735" y="16335"/>
                </a:cubicBezTo>
                <a:cubicBezTo>
                  <a:pt x="13954" y="16743"/>
                  <a:pt x="14764" y="18230"/>
                  <a:pt x="15107" y="18902"/>
                </a:cubicBezTo>
                <a:cubicBezTo>
                  <a:pt x="15169" y="19007"/>
                  <a:pt x="15200" y="19099"/>
                  <a:pt x="15232" y="19152"/>
                </a:cubicBezTo>
                <a:cubicBezTo>
                  <a:pt x="15419" y="19560"/>
                  <a:pt x="15668" y="20376"/>
                  <a:pt x="15917" y="20376"/>
                </a:cubicBezTo>
                <a:cubicBezTo>
                  <a:pt x="16198" y="20376"/>
                  <a:pt x="16135" y="20455"/>
                  <a:pt x="16167" y="20692"/>
                </a:cubicBezTo>
                <a:cubicBezTo>
                  <a:pt x="16198" y="20916"/>
                  <a:pt x="16728" y="20955"/>
                  <a:pt x="17039" y="20995"/>
                </a:cubicBezTo>
                <a:cubicBezTo>
                  <a:pt x="17351" y="21047"/>
                  <a:pt x="17445" y="20916"/>
                  <a:pt x="17445" y="20916"/>
                </a:cubicBezTo>
                <a:cubicBezTo>
                  <a:pt x="17445" y="20916"/>
                  <a:pt x="17943" y="21363"/>
                  <a:pt x="18816" y="21403"/>
                </a:cubicBezTo>
                <a:cubicBezTo>
                  <a:pt x="19720" y="21455"/>
                  <a:pt x="21403" y="21600"/>
                  <a:pt x="21403" y="21429"/>
                </a:cubicBezTo>
                <a:cubicBezTo>
                  <a:pt x="21403" y="21245"/>
                  <a:pt x="21216" y="21087"/>
                  <a:pt x="20655" y="20929"/>
                </a:cubicBezTo>
                <a:close/>
                <a:moveTo>
                  <a:pt x="3793" y="8477"/>
                </a:moveTo>
                <a:cubicBezTo>
                  <a:pt x="3793" y="8319"/>
                  <a:pt x="3606" y="8148"/>
                  <a:pt x="3387" y="8003"/>
                </a:cubicBezTo>
                <a:cubicBezTo>
                  <a:pt x="3076" y="7819"/>
                  <a:pt x="2764" y="7661"/>
                  <a:pt x="2889" y="7569"/>
                </a:cubicBezTo>
                <a:cubicBezTo>
                  <a:pt x="3076" y="7411"/>
                  <a:pt x="3232" y="7411"/>
                  <a:pt x="3387" y="7292"/>
                </a:cubicBezTo>
                <a:cubicBezTo>
                  <a:pt x="3481" y="7226"/>
                  <a:pt x="3574" y="7121"/>
                  <a:pt x="3699" y="6897"/>
                </a:cubicBezTo>
                <a:cubicBezTo>
                  <a:pt x="3668" y="7358"/>
                  <a:pt x="4042" y="8042"/>
                  <a:pt x="3793" y="8477"/>
                </a:cubicBezTo>
                <a:close/>
                <a:moveTo>
                  <a:pt x="12613" y="9069"/>
                </a:moveTo>
                <a:cubicBezTo>
                  <a:pt x="12489" y="9082"/>
                  <a:pt x="12333" y="9082"/>
                  <a:pt x="12115" y="9082"/>
                </a:cubicBezTo>
                <a:cubicBezTo>
                  <a:pt x="12115" y="9016"/>
                  <a:pt x="12115" y="8951"/>
                  <a:pt x="12052" y="8872"/>
                </a:cubicBezTo>
                <a:cubicBezTo>
                  <a:pt x="11928" y="8622"/>
                  <a:pt x="11242" y="6884"/>
                  <a:pt x="10743" y="5897"/>
                </a:cubicBezTo>
                <a:cubicBezTo>
                  <a:pt x="10245" y="4910"/>
                  <a:pt x="9715" y="4173"/>
                  <a:pt x="9590" y="4041"/>
                </a:cubicBezTo>
                <a:cubicBezTo>
                  <a:pt x="9465" y="3909"/>
                  <a:pt x="9871" y="3857"/>
                  <a:pt x="9871" y="3857"/>
                </a:cubicBezTo>
                <a:cubicBezTo>
                  <a:pt x="9122" y="3541"/>
                  <a:pt x="9122" y="3541"/>
                  <a:pt x="9122" y="3541"/>
                </a:cubicBezTo>
                <a:cubicBezTo>
                  <a:pt x="8780" y="3607"/>
                  <a:pt x="8530" y="3830"/>
                  <a:pt x="8530" y="3830"/>
                </a:cubicBezTo>
                <a:cubicBezTo>
                  <a:pt x="8530" y="3830"/>
                  <a:pt x="8904" y="3936"/>
                  <a:pt x="8967" y="4041"/>
                </a:cubicBezTo>
                <a:cubicBezTo>
                  <a:pt x="9029" y="4146"/>
                  <a:pt x="8904" y="4278"/>
                  <a:pt x="8717" y="4515"/>
                </a:cubicBezTo>
                <a:cubicBezTo>
                  <a:pt x="8561" y="4765"/>
                  <a:pt x="8780" y="5831"/>
                  <a:pt x="8998" y="6384"/>
                </a:cubicBezTo>
                <a:cubicBezTo>
                  <a:pt x="9216" y="6937"/>
                  <a:pt x="9621" y="8174"/>
                  <a:pt x="9871" y="8806"/>
                </a:cubicBezTo>
                <a:cubicBezTo>
                  <a:pt x="9902" y="8911"/>
                  <a:pt x="9964" y="8990"/>
                  <a:pt x="9995" y="9069"/>
                </a:cubicBezTo>
                <a:cubicBezTo>
                  <a:pt x="9403" y="9056"/>
                  <a:pt x="8811" y="9043"/>
                  <a:pt x="8343" y="9043"/>
                </a:cubicBezTo>
                <a:cubicBezTo>
                  <a:pt x="7034" y="9043"/>
                  <a:pt x="5756" y="9109"/>
                  <a:pt x="5756" y="9109"/>
                </a:cubicBezTo>
                <a:cubicBezTo>
                  <a:pt x="5756" y="9109"/>
                  <a:pt x="6006" y="8845"/>
                  <a:pt x="6411" y="8464"/>
                </a:cubicBezTo>
                <a:cubicBezTo>
                  <a:pt x="6785" y="8095"/>
                  <a:pt x="6847" y="7753"/>
                  <a:pt x="7128" y="7134"/>
                </a:cubicBezTo>
                <a:cubicBezTo>
                  <a:pt x="7439" y="6516"/>
                  <a:pt x="7190" y="6094"/>
                  <a:pt x="7190" y="5344"/>
                </a:cubicBezTo>
                <a:cubicBezTo>
                  <a:pt x="7190" y="4752"/>
                  <a:pt x="7097" y="3949"/>
                  <a:pt x="7003" y="3462"/>
                </a:cubicBezTo>
                <a:cubicBezTo>
                  <a:pt x="7003" y="3383"/>
                  <a:pt x="7003" y="3093"/>
                  <a:pt x="7533" y="2962"/>
                </a:cubicBezTo>
                <a:cubicBezTo>
                  <a:pt x="7813" y="3106"/>
                  <a:pt x="8156" y="3264"/>
                  <a:pt x="8561" y="3383"/>
                </a:cubicBezTo>
                <a:cubicBezTo>
                  <a:pt x="9278" y="3593"/>
                  <a:pt x="9341" y="3435"/>
                  <a:pt x="9777" y="3212"/>
                </a:cubicBezTo>
                <a:cubicBezTo>
                  <a:pt x="9964" y="3120"/>
                  <a:pt x="10089" y="3054"/>
                  <a:pt x="10213" y="2988"/>
                </a:cubicBezTo>
                <a:cubicBezTo>
                  <a:pt x="10213" y="2988"/>
                  <a:pt x="10213" y="2988"/>
                  <a:pt x="10213" y="2988"/>
                </a:cubicBezTo>
                <a:cubicBezTo>
                  <a:pt x="10806" y="2869"/>
                  <a:pt x="11335" y="3356"/>
                  <a:pt x="11335" y="3356"/>
                </a:cubicBezTo>
                <a:cubicBezTo>
                  <a:pt x="11709" y="3791"/>
                  <a:pt x="11678" y="4594"/>
                  <a:pt x="11678" y="5436"/>
                </a:cubicBezTo>
                <a:cubicBezTo>
                  <a:pt x="11678" y="6292"/>
                  <a:pt x="12052" y="7134"/>
                  <a:pt x="12458" y="7753"/>
                </a:cubicBezTo>
                <a:cubicBezTo>
                  <a:pt x="12832" y="8371"/>
                  <a:pt x="13424" y="8924"/>
                  <a:pt x="13424" y="8924"/>
                </a:cubicBezTo>
                <a:cubicBezTo>
                  <a:pt x="13424" y="8924"/>
                  <a:pt x="13081" y="9003"/>
                  <a:pt x="12613" y="9069"/>
                </a:cubicBezTo>
                <a:close/>
                <a:moveTo>
                  <a:pt x="15107" y="8306"/>
                </a:moveTo>
                <a:cubicBezTo>
                  <a:pt x="15045" y="8253"/>
                  <a:pt x="15076" y="7898"/>
                  <a:pt x="14889" y="7621"/>
                </a:cubicBezTo>
                <a:cubicBezTo>
                  <a:pt x="14671" y="7318"/>
                  <a:pt x="14577" y="6897"/>
                  <a:pt x="14546" y="6384"/>
                </a:cubicBezTo>
                <a:cubicBezTo>
                  <a:pt x="14546" y="6384"/>
                  <a:pt x="14826" y="6818"/>
                  <a:pt x="15107" y="7082"/>
                </a:cubicBezTo>
                <a:cubicBezTo>
                  <a:pt x="15232" y="7200"/>
                  <a:pt x="15325" y="7279"/>
                  <a:pt x="15419" y="7279"/>
                </a:cubicBezTo>
                <a:cubicBezTo>
                  <a:pt x="15730" y="7318"/>
                  <a:pt x="15761" y="7503"/>
                  <a:pt x="15419" y="7582"/>
                </a:cubicBezTo>
                <a:cubicBezTo>
                  <a:pt x="15076" y="7661"/>
                  <a:pt x="15325" y="8214"/>
                  <a:pt x="15169" y="8293"/>
                </a:cubicBezTo>
                <a:cubicBezTo>
                  <a:pt x="15138" y="8306"/>
                  <a:pt x="15107" y="8306"/>
                  <a:pt x="15107" y="8306"/>
                </a:cubicBezTo>
                <a:close/>
              </a:path>
            </a:pathLst>
          </a:custGeom>
          <a:solidFill>
            <a:srgbClr val="333333"/>
          </a:solidFill>
          <a:ln>
            <a:round/>
          </a:ln>
          <a:effectLst>
            <a:outerShdw sx="100000" sy="100000" kx="0" ky="0" algn="b" rotWithShape="0" blurRad="76200" dist="0" dir="13500000">
              <a:srgbClr val="000000">
                <a:alpha val="6000"/>
              </a:srgbClr>
            </a:outerShdw>
          </a:effectLst>
        </p:spPr>
        <p:txBody>
          <a:bodyPr lIns="0" tIns="0" rIns="0" bIns="0"/>
          <a:lstStyle/>
          <a:p>
            <a:pPr lvl="0" algn="l" defTabSz="457200">
              <a:defRPr sz="1200"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Shape 2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26" name="Shape 26"/>
          <p:cNvSpPr/>
          <p:nvPr/>
        </p:nvSpPr>
        <p:spPr>
          <a:xfrm>
            <a:off x="-38100" y="889000"/>
            <a:ext cx="1270000" cy="1270000"/>
          </a:xfrm>
          <a:prstGeom prst="rect">
            <a:avLst/>
          </a:prstGeom>
          <a:blipFill>
            <a:blip r:embed="rId2"/>
          </a:blipFill>
          <a:ln w="12700">
            <a:miter lim="400000"/>
          </a:ln>
        </p:spPr>
        <p:txBody>
          <a:bodyPr lIns="0" tIns="0" rIns="0" bIns="0" anchor="ctr"/>
          <a:lstStyle/>
          <a:p>
            <a:pPr lvl="0">
              <a:defRPr sz="2400">
                <a:solidFill>
                  <a:srgbClr val="FFFFFF"/>
                </a:solidFill>
              </a:defRPr>
            </a:pPr>
          </a:p>
        </p:txBody>
      </p:sp>
    </p:spTree>
  </p:cSld>
  <p:clrMapOvr>
    <a:masterClrMapping/>
  </p:clrMapOvr>
  <p:transition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Shape 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29" name="Shape 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, Bullets &amp; Ph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" name="Shape 3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32" name="Shape 32"/>
          <p:cNvSpPr/>
          <p:nvPr>
            <p:ph type="body" idx="1"/>
          </p:nvPr>
        </p:nvSpPr>
        <p:spPr>
          <a:xfrm>
            <a:off x="952500" y="2603500"/>
            <a:ext cx="5334000" cy="6286500"/>
          </a:xfrm>
          <a:prstGeom prst="rect">
            <a:avLst/>
          </a:prstGeom>
        </p:spPr>
        <p:txBody>
          <a:bodyPr/>
          <a:lstStyle>
            <a:lvl1pPr marL="342900" indent="-342900">
              <a:spcBef>
                <a:spcPts val="3200"/>
              </a:spcBef>
              <a:defRPr sz="2800"/>
            </a:lvl1pPr>
            <a:lvl2pPr marL="685800" indent="-342900">
              <a:spcBef>
                <a:spcPts val="3200"/>
              </a:spcBef>
              <a:defRPr sz="2800"/>
            </a:lvl2pPr>
            <a:lvl3pPr marL="1028700" indent="-342900">
              <a:spcBef>
                <a:spcPts val="3200"/>
              </a:spcBef>
              <a:defRPr sz="2800"/>
            </a:lvl3pPr>
            <a:lvl4pPr marL="1371600" indent="-342900">
              <a:spcBef>
                <a:spcPts val="3200"/>
              </a:spcBef>
              <a:defRPr sz="2800"/>
            </a:lvl4pPr>
            <a:lvl5pPr marL="1714500" indent="-342900">
              <a:spcBef>
                <a:spcPts val="3200"/>
              </a:spcBef>
              <a:defRPr sz="2800"/>
            </a:lvl5pPr>
          </a:lstStyle>
          <a:p>
            <a:pPr lvl="0">
              <a:defRPr sz="1800"/>
            </a:pPr>
            <a:r>
              <a:rPr sz="2800"/>
              <a:t>Body Level One</a:t>
            </a:r>
            <a:endParaRPr sz="2800"/>
          </a:p>
          <a:p>
            <a:pPr lvl="1">
              <a:defRPr sz="1800"/>
            </a:pPr>
            <a:r>
              <a:rPr sz="2800"/>
              <a:t>Body Level Two</a:t>
            </a:r>
            <a:endParaRPr sz="2800"/>
          </a:p>
          <a:p>
            <a:pPr lvl="2">
              <a:defRPr sz="1800"/>
            </a:pPr>
            <a:r>
              <a:rPr sz="2800"/>
              <a:t>Body Level Three</a:t>
            </a:r>
            <a:endParaRPr sz="2800"/>
          </a:p>
          <a:p>
            <a:pPr lvl="3">
              <a:defRPr sz="1800"/>
            </a:pPr>
            <a:r>
              <a:rPr sz="2800"/>
              <a:t>Body Level Four</a:t>
            </a:r>
            <a:endParaRPr sz="2800"/>
          </a:p>
          <a:p>
            <a:pPr lvl="4">
              <a:defRPr sz="1800"/>
            </a:pPr>
            <a:r>
              <a:rPr sz="2800"/>
              <a:t>Body Level Five</a:t>
            </a:r>
          </a:p>
        </p:txBody>
      </p:sp>
      <p:pic>
        <p:nvPicPr>
          <p:cNvPr id="33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Shape 35"/>
          <p:cNvSpPr/>
          <p:nvPr>
            <p:ph type="body" idx="1"/>
          </p:nvPr>
        </p:nvSpPr>
        <p:spPr>
          <a:xfrm>
            <a:off x="952500" y="1270000"/>
            <a:ext cx="11099800" cy="7213600"/>
          </a:xfrm>
          <a:prstGeom prst="rect">
            <a:avLst/>
          </a:prstGeom>
        </p:spPr>
        <p:txBody>
          <a:bodyPr/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</p:spTree>
  </p:cSld>
  <p:clrMapOvr>
    <a:masterClrMapping/>
  </p:clrMapOvr>
  <p:transition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7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pn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<Relationship Id="rId15" Type="http://schemas.openxmlformats.org/officeDocument/2006/relationships/slideLayout" Target="../slideLayouts/slideLayout13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>
            <p:ph type="title"/>
          </p:nvPr>
        </p:nvSpPr>
        <p:spPr>
          <a:xfrm>
            <a:off x="952500" y="444500"/>
            <a:ext cx="11099800" cy="21590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Title Text</a:t>
            </a:r>
          </a:p>
        </p:txBody>
      </p:sp>
      <p:sp>
        <p:nvSpPr>
          <p:cNvPr id="3" name="Shape 3"/>
          <p:cNvSpPr/>
          <p:nvPr>
            <p:ph type="body" idx="1"/>
          </p:nvPr>
        </p:nvSpPr>
        <p:spPr>
          <a:xfrm>
            <a:off x="952500" y="2603500"/>
            <a:ext cx="11099800" cy="62865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/>
          <a:p>
            <a:pPr lvl="0">
              <a:defRPr sz="1800"/>
            </a:pPr>
            <a:r>
              <a:rPr sz="3600"/>
              <a:t>Body Level One</a:t>
            </a:r>
            <a:endParaRPr sz="3600"/>
          </a:p>
          <a:p>
            <a:pPr lvl="1">
              <a:defRPr sz="1800"/>
            </a:pPr>
            <a:r>
              <a:rPr sz="3600"/>
              <a:t>Body Level Two</a:t>
            </a:r>
            <a:endParaRPr sz="3600"/>
          </a:p>
          <a:p>
            <a:pPr lvl="2">
              <a:defRPr sz="1800"/>
            </a:pPr>
            <a:r>
              <a:rPr sz="3600"/>
              <a:t>Body Level Three</a:t>
            </a:r>
            <a:endParaRPr sz="3600"/>
          </a:p>
          <a:p>
            <a:pPr lvl="3">
              <a:defRPr sz="1800"/>
            </a:pPr>
            <a:r>
              <a:rPr sz="3600"/>
              <a:t>Body Level Four</a:t>
            </a:r>
            <a:endParaRPr sz="3600"/>
          </a:p>
          <a:p>
            <a:pPr lvl="4">
              <a:defRPr sz="1800"/>
            </a:pPr>
            <a:r>
              <a:rPr sz="3600"/>
              <a:t>Body Level Five</a:t>
            </a:r>
          </a:p>
        </p:txBody>
      </p:sp>
      <p:pic>
        <p:nvPicPr>
          <p:cNvPr id="4" name="PaigeLabsLogoSm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2347014" y="9067800"/>
            <a:ext cx="575236" cy="635000"/>
          </a:xfrm>
          <a:prstGeom prst="rect">
            <a:avLst/>
          </a:prstGeom>
          <a:ln w="12700">
            <a:miter lim="400000"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  <p:sldLayoutId id="2147483661" r:id="rId15"/>
  </p:sldLayoutIdLst>
  <p:transition spd="med" advClick="1"/>
  <p:txStyles>
    <p:titleStyle>
      <a:lvl1pPr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1pPr>
      <a:lvl2pPr indent="2286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2pPr>
      <a:lvl3pPr indent="4572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3pPr>
      <a:lvl4pPr indent="6858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4pPr>
      <a:lvl5pPr indent="9144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5pPr>
      <a:lvl6pPr indent="11430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6pPr>
      <a:lvl7pPr indent="13716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7pPr>
      <a:lvl8pPr indent="16002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8pPr>
      <a:lvl9pPr indent="1828800" algn="ctr" defTabSz="584200">
        <a:defRPr sz="8000">
          <a:solidFill>
            <a:srgbClr val="9BCA55"/>
          </a:solidFill>
          <a:latin typeface="Verdana"/>
          <a:ea typeface="Verdana"/>
          <a:cs typeface="Verdana"/>
          <a:sym typeface="Verdana"/>
        </a:defRPr>
      </a:lvl9pPr>
    </p:titleStyle>
    <p:bodyStyle>
      <a:lvl1pPr marL="4445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1pPr>
      <a:lvl2pPr marL="8890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2pPr>
      <a:lvl3pPr marL="13335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3pPr>
      <a:lvl4pPr marL="17780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4pPr>
      <a:lvl5pPr marL="22225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5pPr>
      <a:lvl6pPr marL="26670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6pPr>
      <a:lvl7pPr marL="31115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7pPr>
      <a:lvl8pPr marL="35560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8pPr>
      <a:lvl9pPr marL="4000500" indent="-444500" defTabSz="584200">
        <a:spcBef>
          <a:spcPts val="4200"/>
        </a:spcBef>
        <a:buSzPct val="75000"/>
        <a:buChar char="•"/>
        <a:defRPr sz="3600">
          <a:latin typeface="Verdana"/>
          <a:ea typeface="Verdana"/>
          <a:cs typeface="Verdana"/>
          <a:sym typeface="Verdana"/>
        </a:defRPr>
      </a:lvl9pPr>
    </p:bodyStyle>
    <p:otherStyle>
      <a:lvl1pPr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1pPr>
      <a:lvl2pPr indent="228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2pPr>
      <a:lvl3pPr indent="457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3pPr>
      <a:lvl4pPr indent="685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4pPr>
      <a:lvl5pPr indent="9144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5pPr>
      <a:lvl6pPr indent="11430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6pPr>
      <a:lvl7pPr indent="13716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7pPr>
      <a:lvl8pPr indent="16002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8pPr>
      <a:lvl9pPr indent="1828800" algn="ctr" defTabSz="584200">
        <a:defRPr>
          <a:solidFill>
            <a:schemeClr val="tx1"/>
          </a:solidFill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e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8.jpeg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9.jpeg"/><Relationship Id="rId4" Type="http://schemas.openxmlformats.org/officeDocument/2006/relationships/image" Target="../media/image5.png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0.jpeg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1.jpeg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5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2.jpeg"/><Relationship Id="rId4" Type="http://schemas.openxmlformats.org/officeDocument/2006/relationships/image" Target="../media/image13.jpeg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9.xml"/><Relationship Id="rId2" Type="http://schemas.openxmlformats.org/officeDocument/2006/relationships/image" Target="../media/image14.jpeg"/><Relationship Id="rId3" Type="http://schemas.openxmlformats.org/officeDocument/2006/relationships/image" Target="../media/image12.png"/><Relationship Id="rId4" Type="http://schemas.openxmlformats.org/officeDocument/2006/relationships/image" Target="../media/image15.jpeg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4.png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Relationship Id="rId3" Type="http://schemas.openxmlformats.org/officeDocument/2006/relationships/image" Target="../media/image9.png"/><Relationship Id="rId4" Type="http://schemas.openxmlformats.org/officeDocument/2006/relationships/image" Target="../media/image10.png"/><Relationship Id="rId5" Type="http://schemas.openxmlformats.org/officeDocument/2006/relationships/image" Target="../media/image11.png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5.png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6.png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1.xml"/><Relationship Id="rId2" Type="http://schemas.openxmlformats.org/officeDocument/2006/relationships/image" Target="../media/image17.png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2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1.xml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jpeg"/></Relationships>

</file>

<file path=ppt/slides/_rels/slide2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7.jpeg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5.png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5.png"/><Relationship Id="rId3" Type="http://schemas.openxmlformats.org/officeDocument/2006/relationships/image" Target="../media/image1.jpeg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5.png"/><Relationship Id="rId3" Type="http://schemas.openxmlformats.org/officeDocument/2006/relationships/image" Target="../media/image2.jpeg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2.png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eg"/><Relationship Id="rId3" Type="http://schemas.openxmlformats.org/officeDocument/2006/relationships/image" Target="../media/image13.png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jpeg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eg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Shape 52"/>
          <p:cNvSpPr/>
          <p:nvPr>
            <p:ph type="title"/>
          </p:nvPr>
        </p:nvSpPr>
        <p:spPr>
          <a:xfrm>
            <a:off x="1270000" y="4406900"/>
            <a:ext cx="10464800" cy="838200"/>
          </a:xfrm>
          <a:prstGeom prst="rect">
            <a:avLst/>
          </a:prstGeom>
        </p:spPr>
        <p:txBody>
          <a:bodyPr/>
          <a:lstStyle>
            <a:lvl1pPr defTabSz="315468">
              <a:defRPr sz="4320"/>
            </a:lvl1pPr>
          </a:lstStyle>
          <a:p>
            <a:pPr lvl="0">
              <a:defRPr sz="1800"/>
            </a:pPr>
            <a:r>
              <a:rPr sz="4320"/>
              <a:t>Will The ReAL ReST Please Stand Up?</a:t>
            </a:r>
          </a:p>
        </p:txBody>
      </p:sp>
    </p:spTree>
  </p:cSld>
  <p:clrMapOvr>
    <a:masterClrMapping/>
  </p:clrMapOvr>
  <p:transition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4" name="scale.jpeg"/>
          <p:cNvPicPr/>
          <p:nvPr/>
        </p:nvPicPr>
        <p:blipFill>
          <a:blip r:embed="rId3">
            <a:extLst/>
          </a:blip>
          <a:srcRect l="0" t="5406" r="0" b="5406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95" name="Shape 9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Scalability</a:t>
            </a:r>
          </a:p>
        </p:txBody>
      </p:sp>
    </p:spTree>
  </p:cSld>
  <p:clrMapOvr>
    <a:masterClrMapping/>
  </p:clrMapOvr>
  <p:transition spd="med" advClick="1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9" name="griffin1.jpg"/>
          <p:cNvPicPr/>
          <p:nvPr/>
        </p:nvPicPr>
        <p:blipFill>
          <a:blip r:embed="rId2">
            <a:extLst/>
          </a:blip>
          <a:srcRect l="0" t="607" r="0" b="8613"/>
          <a:stretch>
            <a:fillRect/>
          </a:stretch>
        </p:blipFill>
        <p:spPr>
          <a:xfrm>
            <a:off x="1606550" y="635000"/>
            <a:ext cx="9779000" cy="591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Shape 10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Chatty</a:t>
            </a:r>
          </a:p>
        </p:txBody>
      </p:sp>
    </p:spTree>
  </p:cSld>
  <p:clrMapOvr>
    <a:masterClrMapping/>
  </p:clrMapOvr>
  <p:transition spd="med" advClick="1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" name="brain-clipart-2.jpg"/>
          <p:cNvPicPr/>
          <p:nvPr/>
        </p:nvPicPr>
        <p:blipFill>
          <a:blip r:embed="rId3">
            <a:extLst/>
          </a:blip>
          <a:srcRect l="0" t="0" r="0" b="0"/>
          <a:stretch>
            <a:fillRect/>
          </a:stretch>
        </p:blipFill>
        <p:spPr>
          <a:xfrm>
            <a:off x="2286057" y="635000"/>
            <a:ext cx="8419986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03" name="Shape 10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Developer Brain</a:t>
            </a:r>
          </a:p>
        </p:txBody>
      </p:sp>
      <p:sp>
        <p:nvSpPr>
          <p:cNvPr id="104" name="Shape 104"/>
          <p:cNvSpPr/>
          <p:nvPr/>
        </p:nvSpPr>
        <p:spPr>
          <a:xfrm>
            <a:off x="6899511" y="4047328"/>
            <a:ext cx="902056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http</a:t>
            </a:r>
          </a:p>
        </p:txBody>
      </p:sp>
      <p:sp>
        <p:nvSpPr>
          <p:cNvPr id="105" name="Shape 105"/>
          <p:cNvSpPr/>
          <p:nvPr/>
        </p:nvSpPr>
        <p:spPr>
          <a:xfrm>
            <a:off x="5837519" y="2448912"/>
            <a:ext cx="10035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URL</a:t>
            </a:r>
          </a:p>
        </p:txBody>
      </p:sp>
      <p:sp>
        <p:nvSpPr>
          <p:cNvPr id="106" name="Shape 106"/>
          <p:cNvSpPr/>
          <p:nvPr/>
        </p:nvSpPr>
        <p:spPr>
          <a:xfrm>
            <a:off x="3113687" y="3003465"/>
            <a:ext cx="10035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GET</a:t>
            </a:r>
          </a:p>
        </p:txBody>
      </p:sp>
      <p:sp>
        <p:nvSpPr>
          <p:cNvPr id="107" name="Shape 107"/>
          <p:cNvSpPr/>
          <p:nvPr/>
        </p:nvSpPr>
        <p:spPr>
          <a:xfrm>
            <a:off x="3628627" y="4679950"/>
            <a:ext cx="9779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PUT</a:t>
            </a:r>
          </a:p>
        </p:txBody>
      </p:sp>
      <p:sp>
        <p:nvSpPr>
          <p:cNvPr id="108" name="Shape 108"/>
          <p:cNvSpPr/>
          <p:nvPr/>
        </p:nvSpPr>
        <p:spPr>
          <a:xfrm>
            <a:off x="7066632" y="1707980"/>
            <a:ext cx="977952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/>
          <a:p>
            <a:pPr lvl="0">
              <a:defRPr sz="1800"/>
            </a:pPr>
            <a:r>
              <a:rPr sz="3600"/>
              <a:t>DEL</a:t>
            </a:r>
          </a:p>
        </p:txBody>
      </p:sp>
    </p:spTree>
  </p:cSld>
  <p:clrMapOvr>
    <a:masterClrMapping/>
  </p:clrMapOvr>
  <p:transition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2" name="Richardson.jpg"/>
          <p:cNvPicPr/>
          <p:nvPr/>
        </p:nvPicPr>
        <p:blipFill>
          <a:blip r:embed="rId3">
            <a:extLst/>
          </a:blip>
          <a:srcRect l="459" t="0" r="1394" b="0"/>
          <a:stretch>
            <a:fillRect/>
          </a:stretch>
        </p:blipFill>
        <p:spPr>
          <a:xfrm>
            <a:off x="6718299" y="2603500"/>
            <a:ext cx="5334001" cy="6286500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Shape 11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84886">
              <a:defRPr sz="6640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640">
                <a:solidFill>
                  <a:srgbClr val="9BCA55"/>
                </a:solidFill>
              </a:rPr>
              <a:t>Richardson Maturity Model</a:t>
            </a:r>
          </a:p>
        </p:txBody>
      </p:sp>
      <p:sp>
        <p:nvSpPr>
          <p:cNvPr id="114" name="Shape 114"/>
          <p:cNvSpPr/>
          <p:nvPr>
            <p:ph type="body" idx="1"/>
          </p:nvPr>
        </p:nvSpPr>
        <p:spPr>
          <a:xfrm>
            <a:off x="530915" y="2603500"/>
            <a:ext cx="6177170" cy="6286500"/>
          </a:xfrm>
          <a:prstGeom prst="rect">
            <a:avLst/>
          </a:prstGeom>
        </p:spPr>
        <p:txBody>
          <a:bodyPr/>
          <a:lstStyle/>
          <a:p>
            <a:pPr lvl="0" marL="345722" indent="-345722">
              <a:spcBef>
                <a:spcPts val="8000"/>
              </a:spcBef>
              <a:buSzPct val="45000"/>
              <a:buBlip>
                <a:blip r:embed="rId4"/>
              </a:buBlip>
              <a:defRPr sz="1800"/>
            </a:pPr>
            <a:r>
              <a:rPr sz="3600"/>
              <a:t>00 - The Swamp of POX</a:t>
            </a:r>
            <a:endParaRPr sz="3600"/>
          </a:p>
          <a:p>
            <a:pPr lvl="0" marL="345722" indent="-345722">
              <a:spcBef>
                <a:spcPts val="8000"/>
              </a:spcBef>
              <a:buSzPct val="45000"/>
              <a:buBlip>
                <a:blip r:embed="rId4"/>
              </a:buBlip>
              <a:defRPr sz="1800"/>
            </a:pPr>
            <a:r>
              <a:rPr sz="3600"/>
              <a:t>01 - Resources</a:t>
            </a:r>
            <a:endParaRPr sz="3600"/>
          </a:p>
          <a:p>
            <a:pPr lvl="0" marL="345722" indent="-345722">
              <a:spcBef>
                <a:spcPts val="8000"/>
              </a:spcBef>
              <a:buSzPct val="45000"/>
              <a:buBlip>
                <a:blip r:embed="rId4"/>
              </a:buBlip>
              <a:defRPr sz="1800"/>
            </a:pPr>
            <a:r>
              <a:rPr sz="3600"/>
              <a:t>02 - HTTP Verbs</a:t>
            </a:r>
            <a:endParaRPr sz="3600"/>
          </a:p>
          <a:p>
            <a:pPr lvl="0" marL="345722" indent="-345722">
              <a:spcBef>
                <a:spcPts val="8000"/>
              </a:spcBef>
              <a:buSzPct val="45000"/>
              <a:buBlip>
                <a:blip r:embed="rId4"/>
              </a:buBlip>
              <a:defRPr sz="1800"/>
            </a:pPr>
            <a:r>
              <a:rPr sz="3600"/>
              <a:t>03 - Hypermedia</a:t>
            </a:r>
          </a:p>
        </p:txBody>
      </p:sp>
    </p:spTree>
  </p:cSld>
  <p:clrMapOvr>
    <a:masterClrMapping/>
  </p:clrMapOvr>
  <p:transition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8" name="pox.jpg"/>
          <p:cNvPicPr/>
          <p:nvPr/>
        </p:nvPicPr>
        <p:blipFill>
          <a:blip r:embed="rId3">
            <a:extLst/>
          </a:blip>
          <a:srcRect l="0" t="23610" r="0" b="2361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19" name="Shape 11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POX</a:t>
            </a:r>
          </a:p>
        </p:txBody>
      </p:sp>
    </p:spTree>
  </p:cSld>
  <p:clrMapOvr>
    <a:masterClrMapping/>
  </p:clrMapOvr>
  <p:transition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3" name="gears.jpg"/>
          <p:cNvPicPr/>
          <p:nvPr/>
        </p:nvPicPr>
        <p:blipFill>
          <a:blip r:embed="rId3">
            <a:extLst/>
          </a:blip>
          <a:srcRect l="0" t="18862" r="0" b="18862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24" name="Shape 12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Resources</a:t>
            </a:r>
          </a:p>
        </p:txBody>
      </p:sp>
    </p:spTree>
  </p:cSld>
  <p:clrMapOvr>
    <a:masterClrMapping/>
  </p:clrMapOvr>
  <p:transition spd="med" advClick="1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hape 12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HTTP Verbs</a:t>
            </a:r>
          </a:p>
        </p:txBody>
      </p:sp>
      <p:sp>
        <p:nvSpPr>
          <p:cNvPr id="129" name="Shape 129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buSzPct val="45000"/>
              <a:buBlip>
                <a:blip r:embed="rId3"/>
              </a:buBlip>
              <a:defRPr sz="1800"/>
            </a:pPr>
            <a:r>
              <a:rPr sz="3600"/>
              <a:t>HTTP VOY</a:t>
            </a:r>
            <a:endParaRPr sz="3600"/>
          </a:p>
          <a:p>
            <a:pPr lvl="0">
              <a:buSzPct val="45000"/>
              <a:buBlip>
                <a:blip r:embed="rId3"/>
              </a:buBlip>
              <a:defRPr sz="1800"/>
            </a:pPr>
            <a:r>
              <a:rPr sz="3600"/>
              <a:t>HTTP VAS</a:t>
            </a:r>
            <a:endParaRPr sz="3600"/>
          </a:p>
          <a:p>
            <a:pPr lvl="0">
              <a:buSzPct val="45000"/>
              <a:buBlip>
                <a:blip r:embed="rId3"/>
              </a:buBlip>
              <a:defRPr sz="1800"/>
            </a:pPr>
            <a:r>
              <a:rPr sz="3600"/>
              <a:t>HTTP VA</a:t>
            </a:r>
            <a:endParaRPr sz="3600"/>
          </a:p>
          <a:p>
            <a:pPr lvl="0">
              <a:buSzPct val="45000"/>
              <a:buBlip>
                <a:blip r:embed="rId3"/>
              </a:buBlip>
              <a:defRPr sz="1800"/>
            </a:pPr>
            <a:r>
              <a:rPr sz="3600"/>
              <a:t>HTTP VAMOS</a:t>
            </a:r>
            <a:endParaRPr sz="3600"/>
          </a:p>
          <a:p>
            <a:pPr lvl="0">
              <a:buSzPct val="45000"/>
              <a:buBlip>
                <a:blip r:embed="rId3"/>
              </a:buBlip>
              <a:defRPr sz="1800"/>
            </a:pPr>
            <a:r>
              <a:rPr sz="3600"/>
              <a:t>HTTP VAN</a:t>
            </a:r>
          </a:p>
        </p:txBody>
      </p:sp>
    </p:spTree>
  </p:cSld>
  <p:clrMapOvr>
    <a:masterClrMapping/>
  </p:clrMapOvr>
  <p:transition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" name="main_networx_hyper.jpg"/>
          <p:cNvPicPr/>
          <p:nvPr/>
        </p:nvPicPr>
        <p:blipFill>
          <a:blip r:embed="rId3">
            <a:extLst/>
          </a:blip>
          <a:srcRect l="3235" t="0" r="3235" b="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134" name="Shape 13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Hypermedia</a:t>
            </a:r>
          </a:p>
        </p:txBody>
      </p:sp>
      <p:sp>
        <p:nvSpPr>
          <p:cNvPr id="135" name="Shape 135"/>
          <p:cNvSpPr/>
          <p:nvPr/>
        </p:nvSpPr>
        <p:spPr>
          <a:xfrm>
            <a:off x="1397000" y="6686911"/>
            <a:ext cx="10464800" cy="1422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b">
            <a:normAutofit fontScale="100000" lnSpcReduction="0"/>
          </a:bodyPr>
          <a:lstStyle>
            <a:lvl1pPr>
              <a:defRPr sz="8000">
                <a:solidFill>
                  <a:srgbClr val="9BCA55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HATEOAS</a:t>
            </a:r>
          </a:p>
        </p:txBody>
      </p:sp>
      <p:pic>
        <p:nvPicPr>
          <p:cNvPr id="136" name="Haterade-bottle.jp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4705350" y="958637"/>
            <a:ext cx="3848100" cy="49657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xit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500" fill="hold"/>
                                        <p:tgtEl>
                                          <p:spTgt spid="13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nodeType="after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1" dur="500"/>
                                        <p:tgtEl>
                                          <p:spTgt spid="1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2" fill="hold">
                            <p:stCondLst>
                              <p:cond delay="1000"/>
                            </p:stCondLst>
                            <p:childTnLst>
                              <p:par>
                                <p:cTn id="13" nodeType="afterEffect" presetClass="exit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4" dur="500" fill="hold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5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6" fill="hold">
                            <p:stCondLst>
                              <p:cond delay="1500"/>
                            </p:stCondLst>
                            <p:childTnLst>
                              <p:par>
                                <p:cTn id="17" nodeType="after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9" dur="500"/>
                                        <p:tgtEl>
                                          <p:spTgt spid="1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5" grpId="2"/>
      <p:bldP build="whole" bldLvl="1" animBg="1" rev="0" advAuto="0" spid="134" grpId="1"/>
      <p:bldP build="whole" bldLvl="1" animBg="1" rev="0" advAuto="0" spid="136" grpId="4"/>
      <p:bldP build="whole" bldLvl="1" animBg="1" rev="0" advAuto="0" spid="133" grpId="3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0" name="WorldWideWeb.jpg"/>
          <p:cNvPicPr/>
          <p:nvPr/>
        </p:nvPicPr>
        <p:blipFill>
          <a:blip r:embed="rId2">
            <a:extLst/>
          </a:blip>
          <a:srcRect l="5189" t="0" r="5189" b="0"/>
          <a:stretch>
            <a:fillRect/>
          </a:stretch>
        </p:blipFill>
        <p:spPr>
          <a:xfrm>
            <a:off x="952500" y="1952052"/>
            <a:ext cx="5334000" cy="5849496"/>
          </a:xfrm>
          <a:prstGeom prst="rect">
            <a:avLst/>
          </a:prstGeom>
          <a:ln w="12700">
            <a:miter lim="400000"/>
          </a:ln>
        </p:spPr>
      </p:pic>
      <p:pic>
        <p:nvPicPr>
          <p:cNvPr id="141" name="fieldingPost.png"/>
          <p:cNvPicPr/>
          <p:nvPr/>
        </p:nvPicPr>
        <p:blipFill>
          <a:blip r:embed="rId3">
            <a:extLst/>
          </a:blip>
          <a:srcRect l="38531" t="10363" r="28135" b="34294"/>
          <a:stretch>
            <a:fillRect/>
          </a:stretch>
        </p:blipFill>
        <p:spPr>
          <a:xfrm>
            <a:off x="6718300" y="5092700"/>
            <a:ext cx="5334000" cy="37719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42" name="sir-tim-berners-lee.jpg"/>
          <p:cNvPicPr/>
          <p:nvPr/>
        </p:nvPicPr>
        <p:blipFill>
          <a:blip r:embed="rId4">
            <a:extLst/>
          </a:blip>
          <a:srcRect l="441" t="24330" r="441" b="24330"/>
          <a:stretch>
            <a:fillRect/>
          </a:stretch>
        </p:blipFill>
        <p:spPr>
          <a:xfrm>
            <a:off x="6724517" y="889000"/>
            <a:ext cx="5334001" cy="37719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4" name="Screen Shot 2014-09-11 at 11.08.07 PM.png"/>
          <p:cNvPicPr/>
          <p:nvPr/>
        </p:nvPicPr>
        <p:blipFill>
          <a:blip r:embed="rId2">
            <a:extLst/>
          </a:blip>
          <a:srcRect l="0" t="402" r="33303" b="402"/>
          <a:stretch>
            <a:fillRect/>
          </a:stretch>
        </p:blipFill>
        <p:spPr>
          <a:xfrm>
            <a:off x="1174" y="0"/>
            <a:ext cx="12998244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/>
          <p:nvPr>
            <p:ph type="title"/>
          </p:nvPr>
        </p:nvSpPr>
        <p:spPr>
          <a:xfrm>
            <a:off x="1270000" y="4406900"/>
            <a:ext cx="10464800" cy="838200"/>
          </a:xfrm>
          <a:prstGeom prst="rect">
            <a:avLst/>
          </a:prstGeom>
        </p:spPr>
        <p:txBody>
          <a:bodyPr/>
          <a:lstStyle>
            <a:lvl1pPr defTabSz="350520">
              <a:defRPr sz="4800"/>
            </a:lvl1pPr>
          </a:lstStyle>
          <a:p>
            <a:pPr lvl="0">
              <a:defRPr sz="1800"/>
            </a:pPr>
            <a:r>
              <a:rPr sz="4800"/>
              <a:t>Lee Brandt</a:t>
            </a:r>
          </a:p>
        </p:txBody>
      </p:sp>
      <p:sp>
        <p:nvSpPr>
          <p:cNvPr id="55" name="Shape 55"/>
          <p:cNvSpPr/>
          <p:nvPr/>
        </p:nvSpPr>
        <p:spPr>
          <a:xfrm>
            <a:off x="3744379" y="5734050"/>
            <a:ext cx="5516042" cy="495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z="2600"/>
            </a:lvl1pPr>
          </a:lstStyle>
          <a:p>
            <a:pPr lvl="0">
              <a:defRPr sz="1800"/>
            </a:pPr>
            <a:r>
              <a:rPr sz="2600"/>
              <a:t>Director of Research &amp; Development</a:t>
            </a:r>
          </a:p>
        </p:txBody>
      </p:sp>
      <p:pic>
        <p:nvPicPr>
          <p:cNvPr id="56" name="angular.pn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703554" y="-321524"/>
            <a:ext cx="3469364" cy="3469364"/>
          </a:xfrm>
          <a:prstGeom prst="rect">
            <a:avLst/>
          </a:prstGeom>
          <a:ln w="12700">
            <a:miter lim="400000"/>
          </a:ln>
        </p:spPr>
      </p:pic>
      <p:pic>
        <p:nvPicPr>
          <p:cNvPr id="57" name="VS2013Logo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70695" y="119078"/>
            <a:ext cx="2528224" cy="2588160"/>
          </a:xfrm>
          <a:prstGeom prst="rect">
            <a:avLst/>
          </a:prstGeom>
          <a:ln w="12700">
            <a:miter lim="400000"/>
          </a:ln>
        </p:spPr>
      </p:pic>
      <p:pic>
        <p:nvPicPr>
          <p:cNvPr id="58" name="JavaScript.png"/>
          <p:cNvPicPr/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375051" y="7447543"/>
            <a:ext cx="2126371" cy="2126371"/>
          </a:xfrm>
          <a:prstGeom prst="rect">
            <a:avLst/>
          </a:prstGeom>
          <a:ln w="12700">
            <a:miter lim="400000"/>
          </a:ln>
        </p:spPr>
      </p:pic>
      <p:pic>
        <p:nvPicPr>
          <p:cNvPr id="59" name="nodejs.png"/>
          <p:cNvPicPr/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180" y="6919362"/>
            <a:ext cx="2814454" cy="28144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nodeType="clickEffect" presetClass="entr" presetSubtype="0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2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17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nodeType="clickEffect" presetClass="entr" presetSubtype="0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22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58" grpId="4"/>
      <p:bldP build="whole" bldLvl="1" animBg="1" rev="0" advAuto="0" spid="59" grpId="3"/>
      <p:bldP build="whole" bldLvl="1" animBg="1" rev="0" advAuto="0" spid="56" grpId="2"/>
      <p:bldP build="whole" bldLvl="1" animBg="1" rev="0" advAuto="0" spid="57" grpId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6" name="Screen Shot 2014-09-11 at 11.10.05 PM.png"/>
          <p:cNvPicPr/>
          <p:nvPr/>
        </p:nvPicPr>
        <p:blipFill>
          <a:blip r:embed="rId2">
            <a:extLst/>
          </a:blip>
          <a:srcRect l="217" t="0" r="26375" b="0"/>
          <a:stretch>
            <a:fillRect/>
          </a:stretch>
        </p:blipFill>
        <p:spPr>
          <a:xfrm>
            <a:off x="0" y="0"/>
            <a:ext cx="12999418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8" name="Screen Shot 2014-09-11 at 11.17.19 PM.png"/>
          <p:cNvPicPr/>
          <p:nvPr/>
        </p:nvPicPr>
        <p:blipFill>
          <a:blip r:embed="rId2">
            <a:extLst/>
          </a:blip>
          <a:srcRect l="0" t="0" r="4928" b="0"/>
          <a:stretch>
            <a:fillRect/>
          </a:stretch>
        </p:blipFill>
        <p:spPr>
          <a:xfrm>
            <a:off x="-893" y="-7108"/>
            <a:ext cx="13006555" cy="976781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0" name="Screen Shot 2014-09-11 at 11.26.23 PM.png"/>
          <p:cNvPicPr/>
          <p:nvPr/>
        </p:nvPicPr>
        <p:blipFill>
          <a:blip r:embed="rId2">
            <a:extLst/>
          </a:blip>
          <a:srcRect l="6821" t="0" r="6821" b="0"/>
          <a:stretch>
            <a:fillRect/>
          </a:stretch>
        </p:blipFill>
        <p:spPr>
          <a:xfrm>
            <a:off x="0" y="2000536"/>
            <a:ext cx="12999418" cy="5752528"/>
          </a:xfrm>
          <a:prstGeom prst="rect">
            <a:avLst/>
          </a:prstGeom>
          <a:ln w="12700">
            <a:miter lim="400000"/>
          </a:ln>
        </p:spPr>
      </p:pic>
      <p:sp>
        <p:nvSpPr>
          <p:cNvPr id="151" name="Shape 151"/>
          <p:cNvSpPr/>
          <p:nvPr/>
        </p:nvSpPr>
        <p:spPr>
          <a:xfrm>
            <a:off x="275874" y="3360426"/>
            <a:ext cx="12453052" cy="630900"/>
          </a:xfrm>
          <a:prstGeom prst="roundRect">
            <a:avLst>
              <a:gd name="adj" fmla="val 30195"/>
            </a:avLst>
          </a:prstGeom>
          <a:ln w="50800">
            <a:solidFill>
              <a:srgbClr val="FF2600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Shape 153"/>
          <p:cNvSpPr/>
          <p:nvPr/>
        </p:nvSpPr>
        <p:spPr>
          <a:xfrm>
            <a:off x="760050" y="495639"/>
            <a:ext cx="11484700" cy="88392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3600"/>
              <a:t>{</a:t>
            </a:r>
            <a:endParaRPr sz="3600"/>
          </a:p>
          <a:p>
            <a:pPr lvl="0" algn="l">
              <a:defRPr sz="1800"/>
            </a:pPr>
            <a:r>
              <a:rPr sz="3600"/>
              <a:t>	apiName: "Conference API",</a:t>
            </a:r>
            <a:endParaRPr sz="3600"/>
          </a:p>
          <a:p>
            <a:pPr lvl="0" algn="l">
              <a:defRPr sz="1800"/>
            </a:pPr>
            <a:r>
              <a:rPr sz="3600"/>
              <a:t>	apiVersion: "1.0",</a:t>
            </a:r>
            <a:endParaRPr sz="3600"/>
          </a:p>
          <a:p>
            <a:pPr lvl="0" algn="l">
              <a:defRPr sz="1800"/>
            </a:pPr>
            <a:r>
              <a:rPr sz="3600"/>
              <a:t>	links: [{</a:t>
            </a:r>
            <a:endParaRPr sz="3600"/>
          </a:p>
          <a:p>
            <a:pPr lvl="0" algn="l">
              <a:defRPr sz="1800"/>
            </a:pPr>
            <a:r>
              <a:rPr sz="3600"/>
              <a:t>		rel: “Sessions”,</a:t>
            </a:r>
            <a:endParaRPr sz="3600"/>
          </a:p>
          <a:p>
            <a:pPr lvl="0" algn="l">
              <a:defRPr sz="1800"/>
            </a:pPr>
            <a:r>
              <a:rPr sz="3600"/>
              <a:t>		href: “http://api.somewhere.com/sessions”</a:t>
            </a:r>
            <a:endParaRPr sz="3600"/>
          </a:p>
          <a:p>
            <a:pPr lvl="0" algn="l">
              <a:defRPr sz="1800"/>
            </a:pPr>
            <a:r>
              <a:rPr sz="3600"/>
              <a:t>	},</a:t>
            </a:r>
            <a:endParaRPr sz="3600"/>
          </a:p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rel: “Speakers”,</a:t>
            </a:r>
            <a:endParaRPr sz="3600"/>
          </a:p>
          <a:p>
            <a:pPr lvl="0" algn="l">
              <a:defRPr sz="1800"/>
            </a:pPr>
            <a:r>
              <a:rPr sz="3600"/>
              <a:t>		href: "http://api.somewhere.com/speakers"</a:t>
            </a:r>
            <a:endParaRPr sz="3600"/>
          </a:p>
          <a:p>
            <a:pPr lvl="0" algn="l">
              <a:defRPr sz="1800"/>
            </a:pPr>
            <a:r>
              <a:rPr sz="3600"/>
              <a:t>	},</a:t>
            </a:r>
            <a:endParaRPr sz="3600"/>
          </a:p>
          <a:p>
            <a:pPr lvl="0" algn="l">
              <a:defRPr sz="1800"/>
            </a:pPr>
            <a:r>
              <a:rPr sz="3600"/>
              <a:t>	{</a:t>
            </a:r>
            <a:endParaRPr sz="3600"/>
          </a:p>
          <a:p>
            <a:pPr lvl="0" algn="l">
              <a:defRPr sz="1800"/>
            </a:pPr>
            <a:r>
              <a:rPr sz="3600"/>
              <a:t>		rel: “Sponsors”,</a:t>
            </a:r>
            <a:endParaRPr sz="3600"/>
          </a:p>
          <a:p>
            <a:pPr lvl="0" algn="l">
              <a:defRPr sz="1800"/>
            </a:pPr>
            <a:r>
              <a:rPr sz="3600"/>
              <a:t>		href: "http://api.somewhere.com/sponsors"</a:t>
            </a:r>
            <a:endParaRPr sz="3600"/>
          </a:p>
          <a:p>
            <a:pPr lvl="0" algn="l">
              <a:defRPr sz="1800"/>
            </a:pPr>
            <a:r>
              <a:rPr sz="3600"/>
              <a:t>	}]</a:t>
            </a:r>
            <a:endParaRPr sz="3600"/>
          </a:p>
          <a:p>
            <a:pPr lvl="0" algn="l">
              <a:defRPr sz="1800"/>
            </a:pPr>
            <a:r>
              <a:rPr sz="3600"/>
              <a:t>}</a:t>
            </a:r>
          </a:p>
        </p:txBody>
      </p:sp>
    </p:spTree>
  </p:cSld>
  <p:clrMapOvr>
    <a:masterClrMapping/>
  </p:clrMapOvr>
  <p:transition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Shape 155"/>
          <p:cNvSpPr/>
          <p:nvPr/>
        </p:nvSpPr>
        <p:spPr>
          <a:xfrm>
            <a:off x="340691" y="328564"/>
            <a:ext cx="12323418" cy="916941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/>
          <a:p>
            <a:pPr lvl="0" algn="l">
              <a:defRPr sz="1800"/>
            </a:pPr>
            <a:r>
              <a:rPr sz="2800"/>
              <a:t>[{</a:t>
            </a:r>
            <a:endParaRPr sz="2800"/>
          </a:p>
          <a:p>
            <a:pPr lvl="0" algn="l">
              <a:defRPr sz="1800"/>
            </a:pPr>
            <a:r>
              <a:rPr sz="2800"/>
              <a:t>	firstName: "Jim",</a:t>
            </a:r>
            <a:endParaRPr sz="2800"/>
          </a:p>
          <a:p>
            <a:pPr lvl="0" algn="l">
              <a:defRPr sz="1800"/>
            </a:pPr>
            <a:r>
              <a:rPr sz="2800"/>
              <a:t>	lastName: "Beam",</a:t>
            </a:r>
            <a:endParaRPr sz="2800"/>
          </a:p>
          <a:p>
            <a:pPr lvl="0" algn="l">
              <a:defRPr sz="1800"/>
            </a:pPr>
            <a:r>
              <a:rPr sz="2800"/>
              <a:t>	location: “Inside us all”,</a:t>
            </a:r>
            <a:endParaRPr sz="2800"/>
          </a:p>
          <a:p>
            <a:pPr lvl="0" algn="l">
              <a:defRPr sz="1800"/>
            </a:pPr>
            <a:r>
              <a:rPr sz="2800"/>
              <a:t>	</a:t>
            </a:r>
            <a:r>
              <a:rPr b="1" sz="2800">
                <a:latin typeface="Helvetica"/>
                <a:ea typeface="Helvetica"/>
                <a:cs typeface="Helvetica"/>
                <a:sym typeface="Helvetica"/>
              </a:rPr>
              <a:t>links</a:t>
            </a:r>
            <a:r>
              <a:rPr sz="2800"/>
              <a:t>: [{</a:t>
            </a:r>
            <a:endParaRPr sz="2800"/>
          </a:p>
          <a:p>
            <a:pPr lvl="0" algn="l">
              <a:defRPr sz="1800"/>
            </a:pPr>
            <a:r>
              <a:rPr sz="2800"/>
              <a:t>		rel: “self”,</a:t>
            </a:r>
            <a:endParaRPr sz="2800"/>
          </a:p>
          <a:p>
            <a:pPr lvl="0" algn="l">
              <a:defRPr sz="1800"/>
            </a:pPr>
            <a:r>
              <a:rPr sz="2800"/>
              <a:t>		href: “http://api2.somewhere.com/speakers/42”</a:t>
            </a:r>
            <a:endParaRPr sz="2800"/>
          </a:p>
          <a:p>
            <a:pPr lvl="0" algn="l">
              <a:defRPr sz="1800"/>
            </a:pPr>
            <a:r>
              <a:rPr sz="2800"/>
              <a:t>	},{</a:t>
            </a:r>
            <a:endParaRPr sz="2800"/>
          </a:p>
          <a:p>
            <a:pPr lvl="0" algn="l">
              <a:defRPr sz="1800"/>
            </a:pPr>
            <a:r>
              <a:rPr sz="2800"/>
              <a:t>		rel: “parent”,</a:t>
            </a:r>
            <a:endParaRPr sz="2800"/>
          </a:p>
          <a:p>
            <a:pPr lvl="0" algn="l">
              <a:defRPr sz="1800"/>
            </a:pPr>
            <a:r>
              <a:rPr sz="2800"/>
              <a:t>		href: “http://api2.somewhere.com/speakers”</a:t>
            </a:r>
            <a:endParaRPr sz="2800"/>
          </a:p>
          <a:p>
            <a:pPr lvl="0" algn="l">
              <a:defRPr sz="1800"/>
            </a:pPr>
            <a:r>
              <a:rPr sz="2800"/>
              <a:t>	}]</a:t>
            </a:r>
            <a:endParaRPr sz="2800"/>
          </a:p>
          <a:p>
            <a:pPr lvl="0" algn="l">
              <a:defRPr sz="1800"/>
            </a:pPr>
            <a:r>
              <a:rPr sz="2800"/>
              <a:t>	sessions: [{</a:t>
            </a:r>
            <a:endParaRPr sz="2800"/>
          </a:p>
          <a:p>
            <a:pPr lvl="0" algn="l">
              <a:defRPr sz="1800"/>
            </a:pPr>
            <a:r>
              <a:rPr sz="2800"/>
              <a:t>		sessionName: "Whisky Deployments”</a:t>
            </a:r>
            <a:endParaRPr sz="2800"/>
          </a:p>
          <a:p>
            <a:pPr lvl="0" algn="l">
              <a:defRPr sz="1800"/>
            </a:pPr>
            <a:r>
              <a:rPr sz="2800"/>
              <a:t>		</a:t>
            </a:r>
            <a:r>
              <a:rPr b="1" sz="2800">
                <a:latin typeface="Helvetica"/>
                <a:ea typeface="Helvetica"/>
                <a:cs typeface="Helvetica"/>
                <a:sym typeface="Helvetica"/>
              </a:rPr>
              <a:t>links</a:t>
            </a:r>
            <a:r>
              <a:rPr sz="2800"/>
              <a:t>: [{</a:t>
            </a:r>
            <a:endParaRPr sz="2800"/>
          </a:p>
          <a:p>
            <a:pPr lvl="0" algn="l">
              <a:defRPr sz="1800"/>
            </a:pPr>
            <a:r>
              <a:rPr sz="2800"/>
              <a:t>			rel: “self”,</a:t>
            </a:r>
            <a:endParaRPr sz="2800"/>
          </a:p>
          <a:p>
            <a:pPr lvl="0" algn="l">
              <a:defRPr sz="1800"/>
            </a:pPr>
            <a:r>
              <a:rPr sz="2800"/>
              <a:t>			href: “http://api2.somewhere.com/sessions/42”</a:t>
            </a:r>
            <a:endParaRPr sz="2800"/>
          </a:p>
          <a:p>
            <a:pPr lvl="0" algn="l">
              <a:defRPr sz="1800"/>
            </a:pPr>
            <a:r>
              <a:rPr sz="2800"/>
              <a:t>		}]</a:t>
            </a:r>
            <a:endParaRPr sz="2800"/>
          </a:p>
          <a:p>
            <a:pPr lvl="0" algn="l">
              <a:defRPr sz="1800"/>
            </a:pPr>
            <a:r>
              <a:rPr sz="2800"/>
              <a:t>	}]</a:t>
            </a:r>
            <a:endParaRPr sz="2800"/>
          </a:p>
          <a:p>
            <a:pPr lvl="0" algn="l">
              <a:defRPr sz="1800"/>
            </a:pPr>
            <a:r>
              <a:rPr sz="2800"/>
              <a:t>}{</a:t>
            </a:r>
            <a:endParaRPr sz="2800"/>
          </a:p>
          <a:p>
            <a:pPr lvl="0" algn="l">
              <a:defRPr sz="1800"/>
            </a:pPr>
            <a:r>
              <a:rPr sz="2800"/>
              <a:t>	… other speakers …</a:t>
            </a:r>
            <a:endParaRPr sz="2800"/>
          </a:p>
          <a:p>
            <a:pPr lvl="0" algn="l">
              <a:defRPr sz="1800"/>
            </a:pPr>
            <a:r>
              <a:rPr sz="2800"/>
              <a:t>}]</a:t>
            </a:r>
          </a:p>
        </p:txBody>
      </p:sp>
    </p:spTree>
  </p:cSld>
  <p:clrMapOvr>
    <a:masterClrMapping/>
  </p:clrMapOvr>
  <p:transition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title"/>
          </p:nvPr>
        </p:nvSpPr>
        <p:spPr>
          <a:xfrm>
            <a:off x="1333500" y="811865"/>
            <a:ext cx="10464800" cy="2637022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9BCA55"/>
                </a:solidFill>
              </a:rPr>
              <a:t>HAL </a:t>
            </a:r>
            <a:endParaRPr sz="4800">
              <a:solidFill>
                <a:srgbClr val="9BCA55"/>
              </a:solidFill>
            </a:endParaRPr>
          </a:p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9BCA55"/>
                </a:solidFill>
              </a:rPr>
              <a:t>(Hypertext Application Language)</a:t>
            </a:r>
          </a:p>
        </p:txBody>
      </p:sp>
      <p:sp>
        <p:nvSpPr>
          <p:cNvPr id="158" name="Shape 158"/>
          <p:cNvSpPr/>
          <p:nvPr/>
        </p:nvSpPr>
        <p:spPr>
          <a:xfrm>
            <a:off x="1333500" y="3051945"/>
            <a:ext cx="10464800" cy="226510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>
                <a:solidFill>
                  <a:srgbClr val="9BCA55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9BCA55"/>
                </a:solidFill>
              </a:rPr>
              <a:t>JSON API </a:t>
            </a:r>
          </a:p>
        </p:txBody>
      </p:sp>
      <p:sp>
        <p:nvSpPr>
          <p:cNvPr id="159" name="Shape 159"/>
          <p:cNvSpPr/>
          <p:nvPr/>
        </p:nvSpPr>
        <p:spPr>
          <a:xfrm>
            <a:off x="1333500" y="7096154"/>
            <a:ext cx="10464800" cy="239316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>
                <a:solidFill>
                  <a:srgbClr val="9BCA55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9BCA55"/>
                </a:solidFill>
              </a:rPr>
              <a:t>Et Al.</a:t>
            </a:r>
          </a:p>
        </p:txBody>
      </p:sp>
      <p:sp>
        <p:nvSpPr>
          <p:cNvPr id="160" name="Shape 160"/>
          <p:cNvSpPr/>
          <p:nvPr/>
        </p:nvSpPr>
        <p:spPr>
          <a:xfrm>
            <a:off x="1333500" y="5589206"/>
            <a:ext cx="10464800" cy="12988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 anchor="ctr">
            <a:normAutofit fontScale="100000" lnSpcReduction="0"/>
          </a:bodyPr>
          <a:lstStyle>
            <a:lvl1pPr>
              <a:defRPr sz="4800">
                <a:solidFill>
                  <a:srgbClr val="9BCA55"/>
                </a:solidFill>
                <a:latin typeface="Verdana"/>
                <a:ea typeface="Verdana"/>
                <a:cs typeface="Verdana"/>
                <a:sym typeface="Verdana"/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4800">
                <a:solidFill>
                  <a:srgbClr val="9BCA55"/>
                </a:solidFill>
              </a:rPr>
              <a:t>Siren</a:t>
            </a:r>
          </a:p>
        </p:txBody>
      </p:sp>
    </p:spTree>
  </p:cSld>
  <p:clrMapOvr>
    <a:masterClrMapping/>
  </p:clrMapOvr>
  <p:transition spd="med" advClick="1"/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Shape 1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Cache</a:t>
            </a:r>
          </a:p>
        </p:txBody>
      </p:sp>
      <p:sp>
        <p:nvSpPr>
          <p:cNvPr id="165" name="Shape 165"/>
          <p:cNvSpPr/>
          <p:nvPr/>
        </p:nvSpPr>
        <p:spPr>
          <a:xfrm flipV="1">
            <a:off x="5357669" y="4308030"/>
            <a:ext cx="1" cy="1213740"/>
          </a:xfrm>
          <a:prstGeom prst="line">
            <a:avLst/>
          </a:prstGeom>
          <a:ln w="101600">
            <a:solidFill>
              <a:srgbClr val="9BCA5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  <p:sp>
        <p:nvSpPr>
          <p:cNvPr id="166" name="Shape 166"/>
          <p:cNvSpPr/>
          <p:nvPr/>
        </p:nvSpPr>
        <p:spPr>
          <a:xfrm flipV="1">
            <a:off x="6578600" y="4625821"/>
            <a:ext cx="1" cy="736019"/>
          </a:xfrm>
          <a:prstGeom prst="line">
            <a:avLst/>
          </a:prstGeom>
          <a:ln w="101600">
            <a:solidFill>
              <a:srgbClr val="9BCA55"/>
            </a:solidFill>
            <a:miter lim="400000"/>
          </a:ln>
        </p:spPr>
        <p:txBody>
          <a:bodyPr lIns="0" tIns="0" rIns="0" bIns="0" anchor="ctr"/>
          <a:lstStyle/>
          <a:p>
            <a:pPr lvl="0">
              <a:defRPr sz="2400"/>
            </a:pPr>
          </a:p>
        </p:txBody>
      </p:sp>
    </p:spTree>
  </p:cSld>
  <p:clrMapOvr>
    <a:masterClrMapping/>
  </p:clrMapOvr>
  <p:transition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I-am-going-to-violate-your-every-dream-and-hope.jpg"/>
          <p:cNvPicPr/>
          <p:nvPr/>
        </p:nvPicPr>
        <p:blipFill>
          <a:blip r:embed="rId2">
            <a:extLst/>
          </a:blip>
          <a:srcRect l="0" t="923" r="0" b="923"/>
          <a:stretch>
            <a:fillRect/>
          </a:stretch>
        </p:blipFill>
        <p:spPr>
          <a:xfrm>
            <a:off x="2499545" y="635000"/>
            <a:ext cx="7993009" cy="5918201"/>
          </a:xfrm>
          <a:prstGeom prst="rect">
            <a:avLst/>
          </a:prstGeom>
          <a:ln w="12700">
            <a:miter lim="400000"/>
          </a:ln>
        </p:spPr>
      </p:pic>
      <p:sp>
        <p:nvSpPr>
          <p:cNvPr id="171" name="Shape 1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Violating ReST?!!?</a:t>
            </a:r>
          </a:p>
        </p:txBody>
      </p:sp>
    </p:spTree>
  </p:cSld>
  <p:clrMapOvr>
    <a:masterClrMapping/>
  </p:clrMapOvr>
  <p:transition spd="med" advClick="1"/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Summary</a:t>
            </a:r>
          </a:p>
        </p:txBody>
      </p:sp>
      <p:pic>
        <p:nvPicPr>
          <p:cNvPr id="174" name="silverbullet.jpg"/>
          <p:cNvPicPr/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2805468" y="2111937"/>
            <a:ext cx="6350001" cy="635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32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74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/>
          <p:nvPr>
            <p:ph type="title"/>
          </p:nvPr>
        </p:nvSpPr>
        <p:spPr>
          <a:xfrm>
            <a:off x="1054100" y="1143595"/>
            <a:ext cx="10896600" cy="1078905"/>
          </a:xfrm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6000">
                <a:solidFill>
                  <a:srgbClr val="9BCA55"/>
                </a:solidFill>
              </a:rPr>
              <a:t>What this talk IS</a:t>
            </a:r>
          </a:p>
        </p:txBody>
      </p:sp>
      <p:sp>
        <p:nvSpPr>
          <p:cNvPr id="62" name="Shape 6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59551" indent="-359551" algn="l" defTabSz="531622">
              <a:spcBef>
                <a:spcPts val="7700"/>
              </a:spcBef>
              <a:buBlip>
                <a:blip r:embed="rId2"/>
              </a:buBlip>
              <a:defRPr sz="1800"/>
            </a:pPr>
            <a:r>
              <a:rPr sz="2912"/>
              <a:t>What ReST is </a:t>
            </a:r>
            <a:endParaRPr sz="2912"/>
          </a:p>
          <a:p>
            <a:pPr lvl="0" marL="359551" indent="-359551" algn="l" defTabSz="531622">
              <a:spcBef>
                <a:spcPts val="7700"/>
              </a:spcBef>
              <a:buBlip>
                <a:blip r:embed="rId2"/>
              </a:buBlip>
              <a:defRPr sz="1800"/>
            </a:pPr>
            <a:r>
              <a:rPr sz="2912"/>
              <a:t>Why ReST?</a:t>
            </a:r>
            <a:endParaRPr sz="2912"/>
          </a:p>
          <a:p>
            <a:pPr lvl="0" marL="359551" indent="-359551" algn="l" defTabSz="531622">
              <a:spcBef>
                <a:spcPts val="7700"/>
              </a:spcBef>
              <a:buBlip>
                <a:blip r:embed="rId2"/>
              </a:buBlip>
              <a:defRPr sz="1800"/>
            </a:pPr>
            <a:r>
              <a:rPr sz="2912"/>
              <a:t>RMM</a:t>
            </a:r>
            <a:endParaRPr sz="2912"/>
          </a:p>
          <a:p>
            <a:pPr lvl="0" marL="359551" indent="-359551" algn="l" defTabSz="531622">
              <a:spcBef>
                <a:spcPts val="7700"/>
              </a:spcBef>
              <a:buBlip>
                <a:blip r:embed="rId2"/>
              </a:buBlip>
              <a:defRPr sz="1800"/>
            </a:pPr>
            <a:r>
              <a:rPr sz="2912"/>
              <a:t>Hypermedia</a:t>
            </a:r>
            <a:endParaRPr sz="2912"/>
          </a:p>
          <a:p>
            <a:pPr lvl="0" marL="359551" indent="-359551" algn="l" defTabSz="531622">
              <a:spcBef>
                <a:spcPts val="7700"/>
              </a:spcBef>
              <a:buBlip>
                <a:blip r:embed="rId2"/>
              </a:buBlip>
              <a:defRPr sz="1800"/>
            </a:pPr>
            <a:r>
              <a:rPr sz="2912"/>
              <a:t>Lots of theory</a:t>
            </a:r>
          </a:p>
        </p:txBody>
      </p:sp>
    </p:spTree>
  </p:cSld>
  <p:clrMapOvr>
    <a:masterClrMapping/>
  </p:clrMapOvr>
  <p:transition spd="med" advClick="1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" name="Shape 6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What this talk ISN’T</a:t>
            </a:r>
          </a:p>
        </p:txBody>
      </p:sp>
      <p:sp>
        <p:nvSpPr>
          <p:cNvPr id="65" name="Shape 65"/>
          <p:cNvSpPr/>
          <p:nvPr>
            <p:ph type="body" idx="1"/>
          </p:nvPr>
        </p:nvSpPr>
        <p:spPr>
          <a:xfrm>
            <a:off x="952500" y="2603500"/>
            <a:ext cx="6457398" cy="6286500"/>
          </a:xfrm>
          <a:prstGeom prst="rect">
            <a:avLst/>
          </a:prstGeom>
        </p:spPr>
        <p:txBody>
          <a:bodyPr/>
          <a:lstStyle/>
          <a:p>
            <a:pPr lvl="0" marL="408940" indent="-408940" defTabSz="537463">
              <a:spcBef>
                <a:spcPts val="3800"/>
              </a:spcBef>
              <a:buSzPct val="45000"/>
              <a:buBlip>
                <a:blip r:embed="rId2"/>
              </a:buBlip>
              <a:defRPr sz="1800"/>
            </a:pPr>
            <a:r>
              <a:rPr sz="3312"/>
              <a:t>ReSTafarian Induction Seminar</a:t>
            </a:r>
            <a:endParaRPr sz="3312"/>
          </a:p>
          <a:p>
            <a:pPr lvl="0" marL="408940" indent="-408940" defTabSz="537463">
              <a:spcBef>
                <a:spcPts val="3800"/>
              </a:spcBef>
              <a:buSzPct val="45000"/>
              <a:buBlip>
                <a:blip r:embed="rId2"/>
              </a:buBlip>
              <a:defRPr sz="1800"/>
            </a:pPr>
            <a:r>
              <a:rPr sz="3312"/>
              <a:t>Other-Technology Bashing Session</a:t>
            </a:r>
            <a:endParaRPr sz="3312"/>
          </a:p>
          <a:p>
            <a:pPr lvl="0" marL="408940" indent="-408940" defTabSz="537463">
              <a:spcBef>
                <a:spcPts val="3800"/>
              </a:spcBef>
              <a:buSzPct val="45000"/>
              <a:buBlip>
                <a:blip r:embed="rId2"/>
              </a:buBlip>
              <a:defRPr sz="1800"/>
            </a:pPr>
            <a:r>
              <a:rPr sz="3312"/>
              <a:t>Particularly Serious</a:t>
            </a:r>
            <a:endParaRPr sz="3312"/>
          </a:p>
          <a:p>
            <a:pPr lvl="0" marL="408940" indent="-408940" defTabSz="537463">
              <a:spcBef>
                <a:spcPts val="3800"/>
              </a:spcBef>
              <a:buSzPct val="45000"/>
              <a:buBlip>
                <a:blip r:embed="rId2"/>
              </a:buBlip>
              <a:defRPr sz="1800"/>
            </a:pPr>
            <a:r>
              <a:rPr sz="3312"/>
              <a:t>As good as you may have been led to believe</a:t>
            </a:r>
            <a:endParaRPr sz="3312"/>
          </a:p>
          <a:p>
            <a:pPr lvl="0" marL="408940" indent="-408940" defTabSz="537463">
              <a:spcBef>
                <a:spcPts val="3800"/>
              </a:spcBef>
              <a:buSzPct val="45000"/>
              <a:buBlip>
                <a:blip r:embed="rId2"/>
              </a:buBlip>
              <a:defRPr sz="1800"/>
            </a:pPr>
            <a:r>
              <a:rPr sz="3312"/>
              <a:t>Me talking and you listening</a:t>
            </a:r>
          </a:p>
        </p:txBody>
      </p:sp>
      <p:pic>
        <p:nvPicPr>
          <p:cNvPr id="66" name="rasta-flag1.jp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7574212" y="3706148"/>
            <a:ext cx="5130801" cy="3124201"/>
          </a:xfrm>
          <a:prstGeom prst="rect">
            <a:avLst/>
          </a:prstGeom>
          <a:ln w="12700">
            <a:miter lim="400000"/>
          </a:ln>
        </p:spPr>
      </p:pic>
      <p:sp>
        <p:nvSpPr>
          <p:cNvPr id="67" name="Shape 67"/>
          <p:cNvSpPr/>
          <p:nvPr/>
        </p:nvSpPr>
        <p:spPr>
          <a:xfrm>
            <a:off x="7627794" y="3916845"/>
            <a:ext cx="1003555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GET</a:t>
            </a:r>
          </a:p>
        </p:txBody>
      </p:sp>
      <p:sp>
        <p:nvSpPr>
          <p:cNvPr id="68" name="Shape 68"/>
          <p:cNvSpPr/>
          <p:nvPr/>
        </p:nvSpPr>
        <p:spPr>
          <a:xfrm>
            <a:off x="7627819" y="4944398"/>
            <a:ext cx="1282904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POST</a:t>
            </a:r>
          </a:p>
        </p:txBody>
      </p:sp>
      <p:sp>
        <p:nvSpPr>
          <p:cNvPr id="69" name="Shape 69"/>
          <p:cNvSpPr/>
          <p:nvPr/>
        </p:nvSpPr>
        <p:spPr>
          <a:xfrm>
            <a:off x="7615145" y="5971952"/>
            <a:ext cx="1790853" cy="647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3600">
                <a:solidFill>
                  <a:srgbClr val="FFFFFF"/>
                </a:solidFill>
              </a:rPr>
              <a:t>DELETE</a:t>
            </a:r>
          </a:p>
        </p:txBody>
      </p:sp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6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6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6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90727">
              <a:defRPr sz="6719"/>
            </a:lvl1pPr>
          </a:lstStyle>
          <a:p>
            <a:pPr lvl="0">
              <a:defRPr sz="1800">
                <a:solidFill>
                  <a:srgbClr val="000000"/>
                </a:solidFill>
              </a:defRPr>
            </a:pPr>
            <a:r>
              <a:rPr sz="6719">
                <a:solidFill>
                  <a:srgbClr val="9BCA55"/>
                </a:solidFill>
              </a:rPr>
              <a:t>Who do you think you are?</a:t>
            </a:r>
          </a:p>
        </p:txBody>
      </p:sp>
      <p:sp>
        <p:nvSpPr>
          <p:cNvPr id="72" name="Shape 72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/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Programmer of things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Teacher of stuff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Drinker of Beer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Eater of Villagers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Star of Finding Bigfoot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Very Serious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Very Professional</a:t>
            </a:r>
            <a:endParaRPr sz="2716"/>
          </a:p>
          <a:p>
            <a:pPr lvl="0" marL="335350" indent="-335350" defTabSz="566674">
              <a:spcBef>
                <a:spcPts val="3100"/>
              </a:spcBef>
              <a:buBlip>
                <a:blip r:embed="rId2"/>
              </a:buBlip>
              <a:defRPr sz="1800"/>
            </a:pPr>
            <a:r>
              <a:rPr sz="2716"/>
              <a:t>Get Off My Lawn!</a:t>
            </a:r>
          </a:p>
        </p:txBody>
      </p:sp>
      <p:pic>
        <p:nvPicPr>
          <p:cNvPr id="73" name="Photo on 4-5-14 at 10.52 AM #2.jpg"/>
          <p:cNvPicPr/>
          <p:nvPr/>
        </p:nvPicPr>
        <p:blipFill>
          <a:blip r:embed="rId3">
            <a:extLst/>
          </a:blip>
          <a:srcRect l="32424" t="22962" r="32424" b="2703"/>
          <a:stretch>
            <a:fillRect/>
          </a:stretch>
        </p:blipFill>
        <p:spPr>
          <a:xfrm>
            <a:off x="7099697" y="2532657"/>
            <a:ext cx="4571193" cy="64446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8" fill="hold"/>
                                        <p:tgtEl>
                                          <p:spTgt spid="7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7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7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7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nodeType="clickEffect" presetClass="entr" presetSubtype="0" presetID="1" grpId="1" fill="hold">
                                  <p:stCondLst>
                                    <p:cond delay="0"/>
                                  </p:stCondLst>
                                  <p:iterate type="lt" backwards="0">
                                    <p:tmAbs val="10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7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5" name="fieldingPost.png"/>
          <p:cNvPicPr/>
          <p:nvPr/>
        </p:nvPicPr>
        <p:blipFill>
          <a:blip r:embed="rId3">
            <a:extLst/>
          </a:blip>
          <a:srcRect l="14810" t="0" r="14810" b="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76" name="Shape 7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Roy Fielding</a:t>
            </a:r>
          </a:p>
        </p:txBody>
      </p:sp>
    </p:spTree>
  </p:cSld>
  <p:clrMapOvr>
    <a:masterClrMapping/>
  </p:clrMapOvr>
  <p:transition spd="med" advClick="1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0" name="kansas.jpg"/>
          <p:cNvPicPr/>
          <p:nvPr/>
        </p:nvPicPr>
        <p:blipFill>
          <a:blip r:embed="rId2">
            <a:extLst/>
          </a:blip>
          <a:srcRect l="0" t="11437" r="0" b="11437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81" name="Shape 8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Stateless</a:t>
            </a:r>
          </a:p>
        </p:txBody>
      </p:sp>
      <p:pic>
        <p:nvPicPr>
          <p:cNvPr id="82" name="circle-cross.png"/>
          <p:cNvPicPr/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3451962" y="543662"/>
            <a:ext cx="6100876" cy="6100876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dry_eye.jpeg"/>
          <p:cNvPicPr/>
          <p:nvPr/>
        </p:nvPicPr>
        <p:blipFill>
          <a:blip r:embed="rId3">
            <a:extLst/>
          </a:blip>
          <a:srcRect l="304" t="0" r="304" b="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85" name="Shape 8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Visibility</a:t>
            </a:r>
          </a:p>
        </p:txBody>
      </p:sp>
    </p:spTree>
  </p:cSld>
  <p:clrMapOvr>
    <a:masterClrMapping/>
  </p:clrMapOvr>
  <p:transition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9" name="reliable.jpg"/>
          <p:cNvPicPr/>
          <p:nvPr/>
        </p:nvPicPr>
        <p:blipFill>
          <a:blip r:embed="rId3">
            <a:extLst/>
          </a:blip>
          <a:srcRect l="14536" t="0" r="14536" b="0"/>
          <a:stretch>
            <a:fillRect/>
          </a:stretch>
        </p:blipFill>
        <p:spPr>
          <a:xfrm>
            <a:off x="1606550" y="635000"/>
            <a:ext cx="9779000" cy="5918200"/>
          </a:xfrm>
          <a:prstGeom prst="rect">
            <a:avLst/>
          </a:prstGeom>
          <a:ln w="12700">
            <a:miter lim="400000"/>
          </a:ln>
        </p:spPr>
      </p:pic>
      <p:sp>
        <p:nvSpPr>
          <p:cNvPr id="90" name="Shape 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 lvl="0">
              <a:defRPr sz="1800">
                <a:solidFill>
                  <a:srgbClr val="000000"/>
                </a:solidFill>
              </a:defRPr>
            </a:pPr>
            <a:r>
              <a:rPr sz="8000">
                <a:solidFill>
                  <a:srgbClr val="9BCA55"/>
                </a:solidFill>
              </a:rPr>
              <a:t>Reliability</a:t>
            </a:r>
          </a:p>
        </p:txBody>
      </p:sp>
    </p:spTree>
  </p:cSld>
  <p:clrMapOvr>
    <a:masterClrMapping/>
  </p:clrMapOvr>
  <p:transition spd="med" advClick="1"/>
</p:sld>
</file>

<file path=ppt/theme/_rels/theme1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_rels/theme2.xml.rels><?xml version="1.0" encoding="UTF-8" standalone="yes"?><Relationships xmlns="http://schemas.openxmlformats.org/package/2006/relationships"><Relationship Id="rId1" Type="http://schemas.openxmlformats.org/officeDocument/2006/relationships/image" Target="../media/image2.png"/></Relationships>
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Light"/>
        <a:ea typeface="Helvetica Light"/>
        <a:cs typeface="Helvetica Light"/>
      </a:majorFont>
      <a:minorFont>
        <a:latin typeface="Helvetica Light"/>
        <a:ea typeface="Helvetica Light"/>
        <a:cs typeface="Helvetica Light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50800" dist="12700" dir="0">
              <a:srgbClr val="000000">
                <a:alpha val="50000"/>
              </a:srgbClr>
            </a:outerShdw>
          </a:effectLst>
        </a:effectStyle>
        <a:effectStyle>
          <a:effectLst>
            <a:outerShdw sx="100000" sy="100000" kx="0" ky="0" algn="b" rotWithShape="0" blurRad="38100" dist="25400" dir="540000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blipFill rotWithShape="1">
          <a:blip r:embed="rId1"/>
          <a:srcRect l="0" t="0" r="0" b="0"/>
          <a:tile tx="0" ty="0" sx="100000" sy="100000" flip="none" algn="tl"/>
        </a:blipFill>
        <a:ln w="12700" cap="flat">
          <a:noFill/>
          <a:miter lim="400000"/>
        </a:ln>
        <a:effectLst>
          <a:outerShdw sx="100000" sy="100000" kx="0" ky="0" algn="b" rotWithShape="0" blurRad="38100" dist="25400" dir="540000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4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rgbClr val="000000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3600" u="none" kumimoji="0" normalizeH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